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Comfortaa"/>
      <p:regular r:id="rId42"/>
      <p:bold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AB7EFC-65E5-4FFF-9A10-D3B0B6A27DBE}">
  <a:tblStyle styleId="{B3AB7EFC-65E5-4FFF-9A10-D3B0B6A27DBE}" styleName="Table_0">
    <a:wholeTbl>
      <a:tcTxStyle b="off" i="off">
        <a:font>
          <a:latin typeface="Georgia"/>
          <a:ea typeface="Georgia"/>
          <a:cs typeface="Georgia"/>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9ED"/>
          </a:solidFill>
        </a:fill>
      </a:tcStyle>
    </a:wholeTbl>
    <a:band1H>
      <a:tcTxStyle/>
      <a:tcStyle>
        <a:fill>
          <a:solidFill>
            <a:srgbClr val="CFCFD9"/>
          </a:solidFill>
        </a:fill>
      </a:tcStyle>
    </a:band1H>
    <a:band2H>
      <a:tcTxStyle/>
    </a:band2H>
    <a:band1V>
      <a:tcTxStyle/>
      <a:tcStyle>
        <a:fill>
          <a:solidFill>
            <a:srgbClr val="CFCFD9"/>
          </a:solidFill>
        </a:fill>
      </a:tcStyle>
    </a:band1V>
    <a:band2V>
      <a:tcTxStyle/>
    </a:band2V>
    <a:lastCol>
      <a:tcTxStyle b="on" i="off">
        <a:font>
          <a:latin typeface="Georgia"/>
          <a:ea typeface="Georgia"/>
          <a:cs typeface="Georgia"/>
        </a:font>
        <a:srgbClr val="FFFFFF"/>
      </a:tcTxStyle>
      <a:tcStyle>
        <a:fill>
          <a:solidFill>
            <a:srgbClr val="53548A"/>
          </a:solidFill>
        </a:fill>
      </a:tcStyle>
    </a:lastCol>
    <a:firstCol>
      <a:tcTxStyle b="on" i="off">
        <a:font>
          <a:latin typeface="Georgia"/>
          <a:ea typeface="Georgia"/>
          <a:cs typeface="Georgia"/>
        </a:font>
        <a:srgbClr val="FFFFFF"/>
      </a:tcTxStyle>
      <a:tcStyle>
        <a:fill>
          <a:solidFill>
            <a:srgbClr val="53548A"/>
          </a:solidFill>
        </a:fill>
      </a:tcStyle>
    </a:firstCol>
    <a:lastRow>
      <a:tcTxStyle b="on" i="off">
        <a:font>
          <a:latin typeface="Georgia"/>
          <a:ea typeface="Georgia"/>
          <a:cs typeface="Georgia"/>
        </a:font>
        <a:srgbClr val="FFFFFF"/>
      </a:tcTxStyle>
      <a:tcStyle>
        <a:tcBdr>
          <a:top>
            <a:ln cap="flat" cmpd="sng" w="38100">
              <a:solidFill>
                <a:srgbClr val="FFFFFF"/>
              </a:solidFill>
              <a:prstDash val="solid"/>
              <a:round/>
              <a:headEnd len="sm" w="sm" type="none"/>
              <a:tailEnd len="sm" w="sm" type="none"/>
            </a:ln>
          </a:top>
        </a:tcBdr>
        <a:fill>
          <a:solidFill>
            <a:srgbClr val="53548A"/>
          </a:solidFill>
        </a:fill>
      </a:tcStyle>
    </a:lastRow>
    <a:seCell>
      <a:tcTxStyle/>
    </a:seCell>
    <a:swCell>
      <a:tcTxStyle/>
    </a:swCell>
    <a:firstRow>
      <a:tcTxStyle b="on" i="off">
        <a:font>
          <a:latin typeface="Georgia"/>
          <a:ea typeface="Georgia"/>
          <a:cs typeface="Georgia"/>
        </a:font>
        <a:srgbClr val="FFFFFF"/>
      </a:tcTxStyle>
      <a:tcStyle>
        <a:tcBdr>
          <a:bottom>
            <a:ln cap="flat" cmpd="sng" w="38100">
              <a:solidFill>
                <a:srgbClr val="FFFFFF"/>
              </a:solidFill>
              <a:prstDash val="solid"/>
              <a:round/>
              <a:headEnd len="sm" w="sm" type="none"/>
              <a:tailEnd len="sm" w="sm" type="none"/>
            </a:ln>
          </a:bottom>
        </a:tcBdr>
        <a:fill>
          <a:solidFill>
            <a:srgbClr val="53548A"/>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Comfortaa-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CenturyGothic-regular.fntdata"/><Relationship Id="rId21" Type="http://schemas.openxmlformats.org/officeDocument/2006/relationships/slide" Target="slides/slide15.xml"/><Relationship Id="rId43" Type="http://schemas.openxmlformats.org/officeDocument/2006/relationships/font" Target="fonts/Comfortaa-bold.fntdata"/><Relationship Id="rId24" Type="http://schemas.openxmlformats.org/officeDocument/2006/relationships/slide" Target="slides/slide18.xml"/><Relationship Id="rId46" Type="http://schemas.openxmlformats.org/officeDocument/2006/relationships/font" Target="fonts/CenturyGothic-italic.fntdata"/><Relationship Id="rId23" Type="http://schemas.openxmlformats.org/officeDocument/2006/relationships/slide" Target="slides/slide17.xml"/><Relationship Id="rId45"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CenturyGothic-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0f79656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0f79656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e980a49295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e980a49295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0f79656f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0f79656f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0f79656f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0f79656f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0f79656f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90f79656f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90f79656f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90f79656f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90f79656f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90f79656f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0f79656f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90f79656f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0f79656f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0f79656f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0f79656f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90f79656f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8fe134b7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8fe134b7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90f79656f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90f79656f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e980a49295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e980a49295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e980a4929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e980a4929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0f79656f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0f79656f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0f79656f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0f79656f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90f79656f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90f79656f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0f79656f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90f79656f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0f79656f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0f79656f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e975dda7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e975dda7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90f79656fb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90f79656fb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fe134b74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8fe134b74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0f79656fb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90f79656fb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90f79656fb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90f79656f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90f79656f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90f79656f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90f79656fb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90f79656f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90f79656fb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90f79656f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90f79656fb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90f79656fb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fe134b74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fe134b74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fe134b74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8fe134b74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fe134b74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fe134b74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fe134b74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fe134b74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8fe134b74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8fe134b74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8fe134b74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8fe134b74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hyperlink" Target="http://drive.google.com/file/d/1rcsqFx5KocQTaqn0t25cnXYQucBCkqec/view" TargetMode="External"/><Relationship Id="rId5"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619500" y="178500"/>
            <a:ext cx="1905000" cy="838200"/>
          </a:xfrm>
          <a:prstGeom prst="rect">
            <a:avLst/>
          </a:prstGeom>
          <a:noFill/>
          <a:ln>
            <a:noFill/>
          </a:ln>
        </p:spPr>
      </p:pic>
      <p:sp>
        <p:nvSpPr>
          <p:cNvPr id="55" name="Google Shape;55;p13"/>
          <p:cNvSpPr txBox="1"/>
          <p:nvPr/>
        </p:nvSpPr>
        <p:spPr>
          <a:xfrm>
            <a:off x="0" y="2075700"/>
            <a:ext cx="9144000" cy="992100"/>
          </a:xfrm>
          <a:prstGeom prst="rect">
            <a:avLst/>
          </a:prstGeom>
          <a:solidFill>
            <a:srgbClr val="1C458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3700">
                <a:solidFill>
                  <a:schemeClr val="lt1"/>
                </a:solidFill>
                <a:latin typeface="Comfortaa"/>
                <a:ea typeface="Comfortaa"/>
                <a:cs typeface="Comfortaa"/>
                <a:sym typeface="Comfortaa"/>
              </a:rPr>
              <a:t>O Cristão e o </a:t>
            </a:r>
            <a:r>
              <a:rPr b="1" lang="pt-BR" sz="4800">
                <a:solidFill>
                  <a:schemeClr val="lt1"/>
                </a:solidFill>
                <a:latin typeface="Comfortaa"/>
                <a:ea typeface="Comfortaa"/>
                <a:cs typeface="Comfortaa"/>
                <a:sym typeface="Comfortaa"/>
              </a:rPr>
              <a:t>Sofrimento</a:t>
            </a:r>
            <a:endParaRPr b="1" sz="4800">
              <a:solidFill>
                <a:schemeClr val="lt1"/>
              </a:solidFill>
              <a:latin typeface="Comfortaa"/>
              <a:ea typeface="Comfortaa"/>
              <a:cs typeface="Comfortaa"/>
              <a:sym typeface="Comfortaa"/>
            </a:endParaRPr>
          </a:p>
        </p:txBody>
      </p:sp>
      <p:sp>
        <p:nvSpPr>
          <p:cNvPr id="56" name="Google Shape;56;p13"/>
          <p:cNvSpPr txBox="1"/>
          <p:nvPr/>
        </p:nvSpPr>
        <p:spPr>
          <a:xfrm>
            <a:off x="2328450" y="3916350"/>
            <a:ext cx="44871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000">
                <a:latin typeface="Comfortaa"/>
                <a:ea typeface="Comfortaa"/>
                <a:cs typeface="Comfortaa"/>
                <a:sym typeface="Comfortaa"/>
              </a:rPr>
              <a:t>Dc. Vinicius Oliveira da Costa</a:t>
            </a:r>
            <a:endParaRPr b="1" sz="2000">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25" name="Google Shape;125;p22"/>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26" name="Google Shape;126;p22"/>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Por que não nos acostumamos com o Sofrimento?</a:t>
            </a:r>
            <a:endParaRPr b="1" sz="2100">
              <a:solidFill>
                <a:srgbClr val="1C4587"/>
              </a:solidFill>
              <a:latin typeface="Comfortaa"/>
              <a:ea typeface="Comfortaa"/>
              <a:cs typeface="Comfortaa"/>
              <a:sym typeface="Comfortaa"/>
            </a:endParaRPr>
          </a:p>
        </p:txBody>
      </p:sp>
      <p:sp>
        <p:nvSpPr>
          <p:cNvPr id="127" name="Google Shape;127;p22"/>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368300" lvl="0" marL="457200" rtl="0" algn="just">
              <a:spcBef>
                <a:spcPts val="0"/>
              </a:spcBef>
              <a:spcAft>
                <a:spcPts val="0"/>
              </a:spcAft>
              <a:buSzPts val="2200"/>
              <a:buFont typeface="Comfortaa"/>
              <a:buChar char="●"/>
            </a:pPr>
            <a:r>
              <a:rPr lang="pt-BR" sz="2200">
                <a:latin typeface="Comfortaa"/>
                <a:ea typeface="Comfortaa"/>
                <a:cs typeface="Comfortaa"/>
                <a:sym typeface="Comfortaa"/>
              </a:rPr>
              <a:t>A experiência do sofrimento não fazia parte da realidade humana antes da Queda.</a:t>
            </a:r>
            <a:endParaRPr sz="2200">
              <a:latin typeface="Comfortaa"/>
              <a:ea typeface="Comfortaa"/>
              <a:cs typeface="Comfortaa"/>
              <a:sym typeface="Comfortaa"/>
            </a:endParaRPr>
          </a:p>
          <a:p>
            <a:pPr indent="0" lvl="0" marL="0" rtl="0" algn="just">
              <a:spcBef>
                <a:spcPts val="0"/>
              </a:spcBef>
              <a:spcAft>
                <a:spcPts val="0"/>
              </a:spcAft>
              <a:buNone/>
            </a:pPr>
            <a:r>
              <a:t/>
            </a:r>
            <a:endParaRPr sz="2200">
              <a:latin typeface="Comfortaa"/>
              <a:ea typeface="Comfortaa"/>
              <a:cs typeface="Comfortaa"/>
              <a:sym typeface="Comfortaa"/>
            </a:endParaRPr>
          </a:p>
          <a:p>
            <a:pPr indent="-368300" lvl="0" marL="457200" rtl="0" algn="just">
              <a:spcBef>
                <a:spcPts val="0"/>
              </a:spcBef>
              <a:spcAft>
                <a:spcPts val="0"/>
              </a:spcAft>
              <a:buSzPts val="2200"/>
              <a:buFont typeface="Comfortaa"/>
              <a:buChar char="●"/>
            </a:pPr>
            <a:r>
              <a:rPr lang="pt-BR" sz="2200">
                <a:latin typeface="Comfortaa"/>
                <a:ea typeface="Comfortaa"/>
                <a:cs typeface="Comfortaa"/>
                <a:sym typeface="Comfortaa"/>
              </a:rPr>
              <a:t>Nossos primeiros pais, Adão e Eva, desfrutavam de plenitude biopsicossocialespiritual.</a:t>
            </a:r>
            <a:endParaRPr sz="2200">
              <a:latin typeface="Comfortaa"/>
              <a:ea typeface="Comfortaa"/>
              <a:cs typeface="Comfortaa"/>
              <a:sym typeface="Comfortaa"/>
            </a:endParaRPr>
          </a:p>
          <a:p>
            <a:pPr indent="0" lvl="0" marL="0" rtl="0" algn="just">
              <a:spcBef>
                <a:spcPts val="0"/>
              </a:spcBef>
              <a:spcAft>
                <a:spcPts val="0"/>
              </a:spcAft>
              <a:buNone/>
            </a:pPr>
            <a:r>
              <a:t/>
            </a:r>
            <a:endParaRPr sz="2200">
              <a:latin typeface="Comfortaa"/>
              <a:ea typeface="Comfortaa"/>
              <a:cs typeface="Comfortaa"/>
              <a:sym typeface="Comfortaa"/>
            </a:endParaRPr>
          </a:p>
          <a:p>
            <a:pPr indent="-368300" lvl="0" marL="457200" rtl="0" algn="just">
              <a:spcBef>
                <a:spcPts val="0"/>
              </a:spcBef>
              <a:spcAft>
                <a:spcPts val="0"/>
              </a:spcAft>
              <a:buSzPts val="2200"/>
              <a:buFont typeface="Comfortaa"/>
              <a:buChar char="●"/>
            </a:pPr>
            <a:r>
              <a:rPr lang="pt-BR" sz="2200">
                <a:latin typeface="Comfortaa"/>
                <a:ea typeface="Comfortaa"/>
                <a:cs typeface="Comfortaa"/>
                <a:sym typeface="Comfortaa"/>
              </a:rPr>
              <a:t>Com a Queda (cf. Gênesis 3), o pecado afetou negativamente a Criação nos aspectos </a:t>
            </a:r>
            <a:r>
              <a:rPr b="1" lang="pt-BR" sz="2200">
                <a:latin typeface="Comfortaa"/>
                <a:ea typeface="Comfortaa"/>
                <a:cs typeface="Comfortaa"/>
                <a:sym typeface="Comfortaa"/>
              </a:rPr>
              <a:t>biológicos</a:t>
            </a:r>
            <a:r>
              <a:rPr lang="pt-BR" sz="2200">
                <a:latin typeface="Comfortaa"/>
                <a:ea typeface="Comfortaa"/>
                <a:cs typeface="Comfortaa"/>
                <a:sym typeface="Comfortaa"/>
              </a:rPr>
              <a:t>, </a:t>
            </a:r>
            <a:r>
              <a:rPr b="1" lang="pt-BR" sz="2200">
                <a:latin typeface="Comfortaa"/>
                <a:ea typeface="Comfortaa"/>
                <a:cs typeface="Comfortaa"/>
                <a:sym typeface="Comfortaa"/>
              </a:rPr>
              <a:t>teológicos</a:t>
            </a:r>
            <a:r>
              <a:rPr lang="pt-BR" sz="2200">
                <a:latin typeface="Comfortaa"/>
                <a:ea typeface="Comfortaa"/>
                <a:cs typeface="Comfortaa"/>
                <a:sym typeface="Comfortaa"/>
              </a:rPr>
              <a:t>, </a:t>
            </a:r>
            <a:r>
              <a:rPr b="1" lang="pt-BR" sz="2200">
                <a:latin typeface="Comfortaa"/>
                <a:ea typeface="Comfortaa"/>
                <a:cs typeface="Comfortaa"/>
                <a:sym typeface="Comfortaa"/>
              </a:rPr>
              <a:t>psicológicos</a:t>
            </a:r>
            <a:r>
              <a:rPr lang="pt-BR" sz="2200">
                <a:latin typeface="Comfortaa"/>
                <a:ea typeface="Comfortaa"/>
                <a:cs typeface="Comfortaa"/>
                <a:sym typeface="Comfortaa"/>
              </a:rPr>
              <a:t>, </a:t>
            </a:r>
            <a:r>
              <a:rPr b="1" lang="pt-BR" sz="2200">
                <a:latin typeface="Comfortaa"/>
                <a:ea typeface="Comfortaa"/>
                <a:cs typeface="Comfortaa"/>
                <a:sym typeface="Comfortaa"/>
              </a:rPr>
              <a:t>sociológicos</a:t>
            </a:r>
            <a:r>
              <a:rPr lang="pt-BR" sz="2200">
                <a:latin typeface="Comfortaa"/>
                <a:ea typeface="Comfortaa"/>
                <a:cs typeface="Comfortaa"/>
                <a:sym typeface="Comfortaa"/>
              </a:rPr>
              <a:t> e </a:t>
            </a:r>
            <a:r>
              <a:rPr b="1" lang="pt-BR" sz="2200">
                <a:latin typeface="Comfortaa"/>
                <a:ea typeface="Comfortaa"/>
                <a:cs typeface="Comfortaa"/>
                <a:sym typeface="Comfortaa"/>
              </a:rPr>
              <a:t>ecológicos</a:t>
            </a:r>
            <a:r>
              <a:rPr lang="pt-BR" sz="2200">
                <a:latin typeface="Comfortaa"/>
                <a:ea typeface="Comfortaa"/>
                <a:cs typeface="Comfortaa"/>
                <a:sym typeface="Comfortaa"/>
              </a:rPr>
              <a:t>.</a:t>
            </a:r>
            <a:endParaRPr sz="2200">
              <a:latin typeface="Comfortaa"/>
              <a:ea typeface="Comfortaa"/>
              <a:cs typeface="Comfortaa"/>
              <a:sym typeface="Comfortaa"/>
            </a:endParaRPr>
          </a:p>
          <a:p>
            <a:pPr indent="0" lvl="0" marL="0" rtl="0" algn="just">
              <a:spcBef>
                <a:spcPts val="0"/>
              </a:spcBef>
              <a:spcAft>
                <a:spcPts val="0"/>
              </a:spcAft>
              <a:buNone/>
            </a:pPr>
            <a:r>
              <a:t/>
            </a:r>
            <a:endParaRPr sz="2200">
              <a:latin typeface="Comfortaa"/>
              <a:ea typeface="Comfortaa"/>
              <a:cs typeface="Comfortaa"/>
              <a:sym typeface="Comfortaa"/>
            </a:endParaRPr>
          </a:p>
          <a:p>
            <a:pPr indent="0" lvl="0" marL="0" rtl="0" algn="r">
              <a:spcBef>
                <a:spcPts val="0"/>
              </a:spcBef>
              <a:spcAft>
                <a:spcPts val="0"/>
              </a:spcAft>
              <a:buNone/>
            </a:pPr>
            <a:r>
              <a:rPr lang="pt-BR" sz="2000">
                <a:latin typeface="Comfortaa"/>
                <a:ea typeface="Comfortaa"/>
                <a:cs typeface="Comfortaa"/>
                <a:sym typeface="Comfortaa"/>
              </a:rPr>
              <a:t>Fitzpatrick, 2015.</a:t>
            </a:r>
            <a:endParaRPr sz="2000">
              <a:latin typeface="Comfortaa"/>
              <a:ea typeface="Comfortaa"/>
              <a:cs typeface="Comfortaa"/>
              <a:sym typeface="Comfortaa"/>
            </a:endParaRPr>
          </a:p>
          <a:p>
            <a:pPr indent="0" lvl="0" marL="457200" rtl="0" algn="l">
              <a:spcBef>
                <a:spcPts val="0"/>
              </a:spcBef>
              <a:spcAft>
                <a:spcPts val="0"/>
              </a:spcAft>
              <a:buNone/>
            </a:pPr>
            <a:r>
              <a:t/>
            </a:r>
            <a:endParaRPr sz="2300">
              <a:latin typeface="Comfortaa"/>
              <a:ea typeface="Comfortaa"/>
              <a:cs typeface="Comfortaa"/>
              <a:sym typeface="Comfortaa"/>
            </a:endParaRPr>
          </a:p>
          <a:p>
            <a:pPr indent="0" lvl="0" marL="457200" rtl="0" algn="r">
              <a:spcBef>
                <a:spcPts val="0"/>
              </a:spcBef>
              <a:spcAft>
                <a:spcPts val="0"/>
              </a:spcAft>
              <a:buNone/>
            </a:pPr>
            <a:r>
              <a:t/>
            </a:r>
            <a:endParaRPr b="1" sz="2000">
              <a:latin typeface="Comfortaa"/>
              <a:ea typeface="Comfortaa"/>
              <a:cs typeface="Comfortaa"/>
              <a:sym typeface="Comfortaa"/>
            </a:endParaRPr>
          </a:p>
          <a:p>
            <a:pPr indent="0" lvl="0" marL="0" rtl="0" algn="l">
              <a:spcBef>
                <a:spcPts val="0"/>
              </a:spcBef>
              <a:spcAft>
                <a:spcPts val="0"/>
              </a:spcAft>
              <a:buNone/>
            </a:pPr>
            <a:r>
              <a:t/>
            </a:r>
            <a:endParaRPr b="1" sz="32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r">
              <a:spcBef>
                <a:spcPts val="0"/>
              </a:spcBef>
              <a:spcAft>
                <a:spcPts val="0"/>
              </a:spcAft>
              <a:buNone/>
            </a:pPr>
            <a:r>
              <a:t/>
            </a:r>
            <a:endParaRPr b="1" sz="17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3"/>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33" name="Google Shape;133;p23"/>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34" name="Google Shape;134;p23"/>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Por que não nos acostumamos com o Sofrimento?</a:t>
            </a:r>
            <a:endParaRPr b="1" sz="2100">
              <a:solidFill>
                <a:srgbClr val="1C4587"/>
              </a:solidFill>
              <a:latin typeface="Comfortaa"/>
              <a:ea typeface="Comfortaa"/>
              <a:cs typeface="Comfortaa"/>
              <a:sym typeface="Comfortaa"/>
            </a:endParaRPr>
          </a:p>
        </p:txBody>
      </p:sp>
      <p:sp>
        <p:nvSpPr>
          <p:cNvPr id="135" name="Google Shape;135;p23"/>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Comfortaa"/>
              <a:buChar char="●"/>
            </a:pPr>
            <a:r>
              <a:rPr lang="pt-BR" sz="2200">
                <a:latin typeface="Comfortaa"/>
                <a:ea typeface="Comfortaa"/>
                <a:cs typeface="Comfortaa"/>
                <a:sym typeface="Comfortaa"/>
              </a:rPr>
              <a:t>Todo o ser humano é impelido por uma compulsão interior a compreender o sofrimento e se posicionar diante dele. </a:t>
            </a:r>
            <a:endParaRPr sz="2200">
              <a:latin typeface="Comfortaa"/>
              <a:ea typeface="Comfortaa"/>
              <a:cs typeface="Comfortaa"/>
              <a:sym typeface="Comfortaa"/>
            </a:endParaRPr>
          </a:p>
          <a:p>
            <a:pPr indent="0" lvl="0" marL="457200" rtl="0" algn="l">
              <a:spcBef>
                <a:spcPts val="0"/>
              </a:spcBef>
              <a:spcAft>
                <a:spcPts val="0"/>
              </a:spcAft>
              <a:buNone/>
            </a:pPr>
            <a:r>
              <a:t/>
            </a:r>
            <a:endParaRPr sz="2200">
              <a:latin typeface="Comfortaa"/>
              <a:ea typeface="Comfortaa"/>
              <a:cs typeface="Comfortaa"/>
              <a:sym typeface="Comfortaa"/>
            </a:endParaRPr>
          </a:p>
          <a:p>
            <a:pPr indent="-368300" lvl="0" marL="457200" rtl="0" algn="l">
              <a:spcBef>
                <a:spcPts val="0"/>
              </a:spcBef>
              <a:spcAft>
                <a:spcPts val="0"/>
              </a:spcAft>
              <a:buSzPts val="2200"/>
              <a:buFont typeface="Comfortaa"/>
              <a:buChar char="●"/>
            </a:pPr>
            <a:r>
              <a:rPr lang="pt-BR" sz="2200">
                <a:latin typeface="Comfortaa"/>
                <a:ea typeface="Comfortaa"/>
                <a:cs typeface="Comfortaa"/>
                <a:sym typeface="Comfortaa"/>
              </a:rPr>
              <a:t>Todas as culturas oferecem uma explicação que dá significado à experiência de infortúnio e de sofrimento. </a:t>
            </a:r>
            <a:endParaRPr sz="2200">
              <a:latin typeface="Comfortaa"/>
              <a:ea typeface="Comfortaa"/>
              <a:cs typeface="Comfortaa"/>
              <a:sym typeface="Comfortaa"/>
            </a:endParaRPr>
          </a:p>
          <a:p>
            <a:pPr indent="0" lvl="0" marL="457200" rtl="0" algn="l">
              <a:spcBef>
                <a:spcPts val="0"/>
              </a:spcBef>
              <a:spcAft>
                <a:spcPts val="0"/>
              </a:spcAft>
              <a:buNone/>
            </a:pPr>
            <a:r>
              <a:t/>
            </a:r>
            <a:endParaRPr sz="2200">
              <a:latin typeface="Comfortaa"/>
              <a:ea typeface="Comfortaa"/>
              <a:cs typeface="Comfortaa"/>
              <a:sym typeface="Comfortaa"/>
            </a:endParaRPr>
          </a:p>
          <a:p>
            <a:pPr indent="-368300" lvl="0" marL="457200" rtl="0" algn="l">
              <a:spcBef>
                <a:spcPts val="0"/>
              </a:spcBef>
              <a:spcAft>
                <a:spcPts val="0"/>
              </a:spcAft>
              <a:buSzPts val="2200"/>
              <a:buFont typeface="Comfortaa"/>
              <a:buChar char="●"/>
            </a:pPr>
            <a:r>
              <a:rPr lang="pt-BR" sz="2200">
                <a:latin typeface="Comfortaa"/>
                <a:ea typeface="Comfortaa"/>
                <a:cs typeface="Comfortaa"/>
                <a:sym typeface="Comfortaa"/>
              </a:rPr>
              <a:t>Nem todas as culturas fazem isso com sucesso.</a:t>
            </a:r>
            <a:endParaRPr sz="2500">
              <a:latin typeface="Comfortaa"/>
              <a:ea typeface="Comfortaa"/>
              <a:cs typeface="Comfortaa"/>
              <a:sym typeface="Comfortaa"/>
            </a:endParaRPr>
          </a:p>
          <a:p>
            <a:pPr indent="0" lvl="0" marL="457200" rtl="0" algn="l">
              <a:spcBef>
                <a:spcPts val="0"/>
              </a:spcBef>
              <a:spcAft>
                <a:spcPts val="0"/>
              </a:spcAft>
              <a:buNone/>
            </a:pPr>
            <a:r>
              <a:t/>
            </a:r>
            <a:endParaRPr sz="2300">
              <a:latin typeface="Comfortaa"/>
              <a:ea typeface="Comfortaa"/>
              <a:cs typeface="Comfortaa"/>
              <a:sym typeface="Comfortaa"/>
            </a:endParaRPr>
          </a:p>
          <a:p>
            <a:pPr indent="0" lvl="0" marL="457200" rtl="0" algn="r">
              <a:spcBef>
                <a:spcPts val="0"/>
              </a:spcBef>
              <a:spcAft>
                <a:spcPts val="0"/>
              </a:spcAft>
              <a:buNone/>
            </a:pPr>
            <a:r>
              <a:rPr b="1" lang="pt-BR" sz="2000">
                <a:latin typeface="Comfortaa"/>
                <a:ea typeface="Comfortaa"/>
                <a:cs typeface="Comfortaa"/>
                <a:sym typeface="Comfortaa"/>
              </a:rPr>
              <a:t>Keller, 2016.</a:t>
            </a:r>
            <a:endParaRPr b="1" sz="2000">
              <a:latin typeface="Comfortaa"/>
              <a:ea typeface="Comfortaa"/>
              <a:cs typeface="Comfortaa"/>
              <a:sym typeface="Comfortaa"/>
            </a:endParaRPr>
          </a:p>
          <a:p>
            <a:pPr indent="0" lvl="0" marL="0" rtl="0" algn="l">
              <a:spcBef>
                <a:spcPts val="0"/>
              </a:spcBef>
              <a:spcAft>
                <a:spcPts val="0"/>
              </a:spcAft>
              <a:buNone/>
            </a:pPr>
            <a:r>
              <a:t/>
            </a:r>
            <a:endParaRPr b="1" sz="32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r">
              <a:spcBef>
                <a:spcPts val="0"/>
              </a:spcBef>
              <a:spcAft>
                <a:spcPts val="0"/>
              </a:spcAft>
              <a:buNone/>
            </a:pPr>
            <a:r>
              <a:t/>
            </a:r>
            <a:endParaRPr b="1" sz="17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4"/>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41" name="Google Shape;141;p24"/>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42" name="Google Shape;142;p24"/>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Por que não nos acostumamos com o Sofrimento?</a:t>
            </a:r>
            <a:endParaRPr b="1" sz="2100">
              <a:solidFill>
                <a:srgbClr val="1C4587"/>
              </a:solidFill>
              <a:latin typeface="Comfortaa"/>
              <a:ea typeface="Comfortaa"/>
              <a:cs typeface="Comfortaa"/>
              <a:sym typeface="Comfortaa"/>
            </a:endParaRPr>
          </a:p>
        </p:txBody>
      </p:sp>
      <p:sp>
        <p:nvSpPr>
          <p:cNvPr id="143" name="Google Shape;143;p24"/>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0" lvl="0" marL="0" rtl="0" algn="ctr">
              <a:lnSpc>
                <a:spcPct val="160000"/>
              </a:lnSpc>
              <a:spcBef>
                <a:spcPts val="0"/>
              </a:spcBef>
              <a:spcAft>
                <a:spcPts val="0"/>
              </a:spcAft>
              <a:buNone/>
            </a:pPr>
            <a:r>
              <a:rPr lang="pt-BR" sz="2800">
                <a:solidFill>
                  <a:schemeClr val="dk1"/>
                </a:solidFill>
                <a:latin typeface="Comfortaa"/>
                <a:ea typeface="Comfortaa"/>
                <a:cs typeface="Comfortaa"/>
                <a:sym typeface="Comfortaa"/>
              </a:rPr>
              <a:t>“Vivemos numa </a:t>
            </a:r>
            <a:r>
              <a:rPr b="1" lang="pt-BR" sz="2800">
                <a:solidFill>
                  <a:schemeClr val="dk1"/>
                </a:solidFill>
                <a:latin typeface="Comfortaa"/>
                <a:ea typeface="Comfortaa"/>
                <a:cs typeface="Comfortaa"/>
                <a:sym typeface="Comfortaa"/>
              </a:rPr>
              <a:t>sociedade individualista</a:t>
            </a:r>
            <a:r>
              <a:rPr lang="pt-BR" sz="2800">
                <a:solidFill>
                  <a:schemeClr val="dk1"/>
                </a:solidFill>
                <a:latin typeface="Comfortaa"/>
                <a:ea typeface="Comfortaa"/>
                <a:cs typeface="Comfortaa"/>
                <a:sym typeface="Comfortaa"/>
              </a:rPr>
              <a:t> e </a:t>
            </a:r>
            <a:r>
              <a:rPr b="1" lang="pt-BR" sz="2800">
                <a:solidFill>
                  <a:schemeClr val="dk1"/>
                </a:solidFill>
                <a:latin typeface="Comfortaa"/>
                <a:ea typeface="Comfortaa"/>
                <a:cs typeface="Comfortaa"/>
                <a:sym typeface="Comfortaa"/>
              </a:rPr>
              <a:t>consumista</a:t>
            </a:r>
            <a:r>
              <a:rPr lang="pt-BR" sz="2800">
                <a:solidFill>
                  <a:schemeClr val="dk1"/>
                </a:solidFill>
                <a:latin typeface="Comfortaa"/>
                <a:ea typeface="Comfortaa"/>
                <a:cs typeface="Comfortaa"/>
                <a:sym typeface="Comfortaa"/>
              </a:rPr>
              <a:t>, que não ensina </a:t>
            </a:r>
            <a:r>
              <a:rPr b="1" lang="pt-BR" sz="2800">
                <a:solidFill>
                  <a:schemeClr val="dk1"/>
                </a:solidFill>
                <a:latin typeface="Comfortaa"/>
                <a:ea typeface="Comfortaa"/>
                <a:cs typeface="Comfortaa"/>
                <a:sym typeface="Comfortaa"/>
              </a:rPr>
              <a:t>autorrenúncia</a:t>
            </a:r>
            <a:r>
              <a:rPr lang="pt-BR" sz="2800">
                <a:solidFill>
                  <a:schemeClr val="dk1"/>
                </a:solidFill>
                <a:latin typeface="Comfortaa"/>
                <a:ea typeface="Comfortaa"/>
                <a:cs typeface="Comfortaa"/>
                <a:sym typeface="Comfortaa"/>
              </a:rPr>
              <a:t>, mas </a:t>
            </a:r>
            <a:r>
              <a:rPr b="1" lang="pt-BR" sz="2800">
                <a:solidFill>
                  <a:schemeClr val="dk1"/>
                </a:solidFill>
                <a:latin typeface="Comfortaa"/>
                <a:ea typeface="Comfortaa"/>
                <a:cs typeface="Comfortaa"/>
                <a:sym typeface="Comfortaa"/>
              </a:rPr>
              <a:t>autoafirmação</a:t>
            </a:r>
            <a:r>
              <a:rPr lang="pt-BR" sz="2800">
                <a:solidFill>
                  <a:schemeClr val="dk1"/>
                </a:solidFill>
                <a:latin typeface="Comfortaa"/>
                <a:ea typeface="Comfortaa"/>
                <a:cs typeface="Comfortaa"/>
                <a:sym typeface="Comfortaa"/>
              </a:rPr>
              <a:t>, e que </a:t>
            </a:r>
            <a:r>
              <a:rPr b="1" lang="pt-BR" sz="2800">
                <a:solidFill>
                  <a:schemeClr val="dk1"/>
                </a:solidFill>
                <a:latin typeface="Comfortaa"/>
                <a:ea typeface="Comfortaa"/>
                <a:cs typeface="Comfortaa"/>
                <a:sym typeface="Comfortaa"/>
              </a:rPr>
              <a:t>nossos interesses e nossas necessidades devem vir sempre em primeiro lugar</a:t>
            </a:r>
            <a:r>
              <a:rPr lang="pt-BR" sz="2800">
                <a:solidFill>
                  <a:schemeClr val="dk1"/>
                </a:solidFill>
                <a:latin typeface="Comfortaa"/>
                <a:ea typeface="Comfortaa"/>
                <a:cs typeface="Comfortaa"/>
                <a:sym typeface="Comfortaa"/>
              </a:rPr>
              <a:t>”. </a:t>
            </a:r>
            <a:endParaRPr sz="2300">
              <a:latin typeface="Comfortaa"/>
              <a:ea typeface="Comfortaa"/>
              <a:cs typeface="Comfortaa"/>
              <a:sym typeface="Comfortaa"/>
            </a:endParaRPr>
          </a:p>
          <a:p>
            <a:pPr indent="0" lvl="0" marL="457200" rtl="0" algn="r">
              <a:spcBef>
                <a:spcPts val="0"/>
              </a:spcBef>
              <a:spcAft>
                <a:spcPts val="0"/>
              </a:spcAft>
              <a:buNone/>
            </a:pPr>
            <a:r>
              <a:rPr b="1" lang="pt-BR" sz="2000">
                <a:latin typeface="Comfortaa"/>
                <a:ea typeface="Comfortaa"/>
                <a:cs typeface="Comfortaa"/>
                <a:sym typeface="Comfortaa"/>
              </a:rPr>
              <a:t>Keller, 2016.</a:t>
            </a:r>
            <a:endParaRPr b="1" sz="2000">
              <a:latin typeface="Comfortaa"/>
              <a:ea typeface="Comfortaa"/>
              <a:cs typeface="Comfortaa"/>
              <a:sym typeface="Comfortaa"/>
            </a:endParaRPr>
          </a:p>
          <a:p>
            <a:pPr indent="0" lvl="0" marL="0" rtl="0" algn="l">
              <a:spcBef>
                <a:spcPts val="0"/>
              </a:spcBef>
              <a:spcAft>
                <a:spcPts val="0"/>
              </a:spcAft>
              <a:buNone/>
            </a:pPr>
            <a:r>
              <a:t/>
            </a:r>
            <a:endParaRPr b="1" sz="32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r">
              <a:spcBef>
                <a:spcPts val="0"/>
              </a:spcBef>
              <a:spcAft>
                <a:spcPts val="0"/>
              </a:spcAft>
              <a:buNone/>
            </a:pPr>
            <a:r>
              <a:t/>
            </a:r>
            <a:endParaRPr b="1" sz="17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49" name="Google Shape;149;p25"/>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50" name="Google Shape;150;p25"/>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Por que não nos acostumamos com o Sofrimento?</a:t>
            </a:r>
            <a:endParaRPr b="1" sz="2100">
              <a:solidFill>
                <a:srgbClr val="1C4587"/>
              </a:solidFill>
              <a:latin typeface="Comfortaa"/>
              <a:ea typeface="Comfortaa"/>
              <a:cs typeface="Comfortaa"/>
              <a:sym typeface="Comfortaa"/>
            </a:endParaRPr>
          </a:p>
        </p:txBody>
      </p:sp>
      <p:sp>
        <p:nvSpPr>
          <p:cNvPr id="151" name="Google Shape;151;p25"/>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0" lvl="0" marL="109728" rtl="0" algn="ctr">
              <a:lnSpc>
                <a:spcPct val="160000"/>
              </a:lnSpc>
              <a:spcBef>
                <a:spcPts val="0"/>
              </a:spcBef>
              <a:spcAft>
                <a:spcPts val="0"/>
              </a:spcAft>
              <a:buNone/>
            </a:pPr>
            <a:r>
              <a:rPr lang="pt-BR" sz="2800">
                <a:solidFill>
                  <a:schemeClr val="dk1"/>
                </a:solidFill>
                <a:latin typeface="Comfortaa"/>
                <a:ea typeface="Comfortaa"/>
                <a:cs typeface="Comfortaa"/>
                <a:sym typeface="Comfortaa"/>
              </a:rPr>
              <a:t>“A </a:t>
            </a:r>
            <a:r>
              <a:rPr b="1" lang="pt-BR" sz="2800">
                <a:solidFill>
                  <a:schemeClr val="dk1"/>
                </a:solidFill>
                <a:latin typeface="Comfortaa"/>
                <a:ea typeface="Comfortaa"/>
                <a:cs typeface="Comfortaa"/>
                <a:sym typeface="Comfortaa"/>
              </a:rPr>
              <a:t>sociedade ocidental contemporânea</a:t>
            </a:r>
            <a:r>
              <a:rPr lang="pt-BR" sz="2800">
                <a:solidFill>
                  <a:schemeClr val="dk1"/>
                </a:solidFill>
                <a:latin typeface="Comfortaa"/>
                <a:ea typeface="Comfortaa"/>
                <a:cs typeface="Comfortaa"/>
                <a:sym typeface="Comfortaa"/>
              </a:rPr>
              <a:t> não oferece a seus integrantes </a:t>
            </a:r>
            <a:r>
              <a:rPr b="1" lang="pt-BR" sz="2800">
                <a:solidFill>
                  <a:schemeClr val="dk1"/>
                </a:solidFill>
                <a:latin typeface="Comfortaa"/>
                <a:ea typeface="Comfortaa"/>
                <a:cs typeface="Comfortaa"/>
                <a:sym typeface="Comfortaa"/>
              </a:rPr>
              <a:t>nenhuma explicação adequada para o sofrimento</a:t>
            </a:r>
            <a:r>
              <a:rPr lang="pt-BR" sz="2800">
                <a:solidFill>
                  <a:schemeClr val="dk1"/>
                </a:solidFill>
                <a:latin typeface="Comfortaa"/>
                <a:ea typeface="Comfortaa"/>
                <a:cs typeface="Comfortaa"/>
                <a:sym typeface="Comfortaa"/>
              </a:rPr>
              <a:t> e </a:t>
            </a:r>
            <a:r>
              <a:rPr b="1" lang="pt-BR" sz="2800">
                <a:solidFill>
                  <a:schemeClr val="dk1"/>
                </a:solidFill>
                <a:latin typeface="Comfortaa"/>
                <a:ea typeface="Comfortaa"/>
                <a:cs typeface="Comfortaa"/>
                <a:sym typeface="Comfortaa"/>
              </a:rPr>
              <a:t>fornece pouca orientação para lidar com ele</a:t>
            </a:r>
            <a:r>
              <a:rPr lang="pt-BR" sz="2800">
                <a:solidFill>
                  <a:schemeClr val="dk1"/>
                </a:solidFill>
                <a:latin typeface="Comfortaa"/>
                <a:ea typeface="Comfortaa"/>
                <a:cs typeface="Comfortaa"/>
                <a:sym typeface="Comfortaa"/>
              </a:rPr>
              <a:t>”. </a:t>
            </a:r>
            <a:endParaRPr sz="2800">
              <a:solidFill>
                <a:schemeClr val="dk1"/>
              </a:solidFill>
              <a:latin typeface="Comfortaa"/>
              <a:ea typeface="Comfortaa"/>
              <a:cs typeface="Comfortaa"/>
              <a:sym typeface="Comfortaa"/>
            </a:endParaRPr>
          </a:p>
          <a:p>
            <a:pPr indent="0" lvl="0" marL="457200" rtl="0" algn="r">
              <a:spcBef>
                <a:spcPts val="0"/>
              </a:spcBef>
              <a:spcAft>
                <a:spcPts val="0"/>
              </a:spcAft>
              <a:buNone/>
            </a:pPr>
            <a:r>
              <a:t/>
            </a:r>
            <a:endParaRPr sz="2800">
              <a:solidFill>
                <a:schemeClr val="dk1"/>
              </a:solidFill>
              <a:latin typeface="Comfortaa"/>
              <a:ea typeface="Comfortaa"/>
              <a:cs typeface="Comfortaa"/>
              <a:sym typeface="Comfortaa"/>
            </a:endParaRPr>
          </a:p>
          <a:p>
            <a:pPr indent="0" lvl="0" marL="457200" rtl="0" algn="r">
              <a:spcBef>
                <a:spcPts val="0"/>
              </a:spcBef>
              <a:spcAft>
                <a:spcPts val="0"/>
              </a:spcAft>
              <a:buNone/>
            </a:pPr>
            <a:r>
              <a:rPr b="1" lang="pt-BR" sz="2000">
                <a:latin typeface="Comfortaa"/>
                <a:ea typeface="Comfortaa"/>
                <a:cs typeface="Comfortaa"/>
                <a:sym typeface="Comfortaa"/>
              </a:rPr>
              <a:t>Keller, 2016.</a:t>
            </a:r>
            <a:endParaRPr b="1" sz="2000">
              <a:latin typeface="Comfortaa"/>
              <a:ea typeface="Comfortaa"/>
              <a:cs typeface="Comfortaa"/>
              <a:sym typeface="Comfortaa"/>
            </a:endParaRPr>
          </a:p>
          <a:p>
            <a:pPr indent="0" lvl="0" marL="0" rtl="0" algn="l">
              <a:spcBef>
                <a:spcPts val="0"/>
              </a:spcBef>
              <a:spcAft>
                <a:spcPts val="0"/>
              </a:spcAft>
              <a:buNone/>
            </a:pPr>
            <a:r>
              <a:t/>
            </a:r>
            <a:endParaRPr b="1" sz="32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r">
              <a:spcBef>
                <a:spcPts val="0"/>
              </a:spcBef>
              <a:spcAft>
                <a:spcPts val="0"/>
              </a:spcAft>
              <a:buNone/>
            </a:pPr>
            <a:r>
              <a:t/>
            </a:r>
            <a:endParaRPr b="1" sz="17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6"/>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57" name="Google Shape;157;p26"/>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58" name="Google Shape;158;p26"/>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Por que não nos acostumamos com o Sofrimento?</a:t>
            </a:r>
            <a:endParaRPr b="1" sz="2100">
              <a:solidFill>
                <a:srgbClr val="1C4587"/>
              </a:solidFill>
              <a:latin typeface="Comfortaa"/>
              <a:ea typeface="Comfortaa"/>
              <a:cs typeface="Comfortaa"/>
              <a:sym typeface="Comfortaa"/>
            </a:endParaRPr>
          </a:p>
        </p:txBody>
      </p:sp>
      <p:sp>
        <p:nvSpPr>
          <p:cNvPr id="159" name="Google Shape;159;p26"/>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0" lvl="0" marL="109728" rtl="0" algn="l">
              <a:lnSpc>
                <a:spcPct val="160000"/>
              </a:lnSpc>
              <a:spcBef>
                <a:spcPts val="0"/>
              </a:spcBef>
              <a:spcAft>
                <a:spcPts val="0"/>
              </a:spcAft>
              <a:buNone/>
            </a:pPr>
            <a:r>
              <a:rPr lang="pt-BR" sz="1900">
                <a:latin typeface="Comfortaa"/>
                <a:ea typeface="Comfortaa"/>
                <a:cs typeface="Comfortaa"/>
                <a:sym typeface="Comfortaa"/>
              </a:rPr>
              <a:t>O que se dissemina na </a:t>
            </a:r>
            <a:r>
              <a:rPr b="1" lang="pt-BR" sz="1900">
                <a:latin typeface="Comfortaa"/>
                <a:ea typeface="Comfortaa"/>
                <a:cs typeface="Comfortaa"/>
                <a:sym typeface="Comfortaa"/>
              </a:rPr>
              <a:t>cultura secular pós-moderna</a:t>
            </a:r>
            <a:r>
              <a:rPr lang="pt-BR" sz="1900">
                <a:latin typeface="Comfortaa"/>
                <a:ea typeface="Comfortaa"/>
                <a:cs typeface="Comfortaa"/>
                <a:sym typeface="Comfortaa"/>
              </a:rPr>
              <a:t> é que:</a:t>
            </a:r>
            <a:endParaRPr sz="2300">
              <a:latin typeface="Comfortaa"/>
              <a:ea typeface="Comfortaa"/>
              <a:cs typeface="Comfortaa"/>
              <a:sym typeface="Comfortaa"/>
            </a:endParaRPr>
          </a:p>
          <a:p>
            <a:pPr indent="-349250" lvl="0" marL="457200" rtl="0" algn="l">
              <a:lnSpc>
                <a:spcPct val="160000"/>
              </a:lnSpc>
              <a:spcBef>
                <a:spcPts val="0"/>
              </a:spcBef>
              <a:spcAft>
                <a:spcPts val="0"/>
              </a:spcAft>
              <a:buSzPts val="1900"/>
              <a:buFont typeface="Comfortaa"/>
              <a:buChar char="●"/>
            </a:pPr>
            <a:r>
              <a:rPr lang="pt-BR" sz="1900">
                <a:latin typeface="Comfortaa"/>
                <a:ea typeface="Comfortaa"/>
                <a:cs typeface="Comfortaa"/>
                <a:sym typeface="Comfortaa"/>
              </a:rPr>
              <a:t> O </a:t>
            </a:r>
            <a:r>
              <a:rPr b="1" lang="pt-BR" sz="1900">
                <a:latin typeface="Comfortaa"/>
                <a:ea typeface="Comfortaa"/>
                <a:cs typeface="Comfortaa"/>
                <a:sym typeface="Comfortaa"/>
              </a:rPr>
              <a:t>mundo físico</a:t>
            </a:r>
            <a:r>
              <a:rPr lang="pt-BR" sz="1900">
                <a:latin typeface="Comfortaa"/>
                <a:ea typeface="Comfortaa"/>
                <a:cs typeface="Comfortaa"/>
                <a:sym typeface="Comfortaa"/>
              </a:rPr>
              <a:t> é tudo o que existe.</a:t>
            </a:r>
            <a:endParaRPr sz="2300">
              <a:latin typeface="Comfortaa"/>
              <a:ea typeface="Comfortaa"/>
              <a:cs typeface="Comfortaa"/>
              <a:sym typeface="Comfortaa"/>
            </a:endParaRPr>
          </a:p>
          <a:p>
            <a:pPr indent="-349250" lvl="0" marL="457200" rtl="0" algn="l">
              <a:lnSpc>
                <a:spcPct val="160000"/>
              </a:lnSpc>
              <a:spcBef>
                <a:spcPts val="0"/>
              </a:spcBef>
              <a:spcAft>
                <a:spcPts val="0"/>
              </a:spcAft>
              <a:buSzPts val="1900"/>
              <a:buFont typeface="Comfortaa"/>
              <a:buChar char="●"/>
            </a:pPr>
            <a:r>
              <a:rPr lang="pt-BR" sz="1900">
                <a:latin typeface="Comfortaa"/>
                <a:ea typeface="Comfortaa"/>
                <a:cs typeface="Comfortaa"/>
                <a:sym typeface="Comfortaa"/>
              </a:rPr>
              <a:t> O </a:t>
            </a:r>
            <a:r>
              <a:rPr b="1" lang="pt-BR" sz="1900">
                <a:latin typeface="Comfortaa"/>
                <a:ea typeface="Comfortaa"/>
                <a:cs typeface="Comfortaa"/>
                <a:sym typeface="Comfortaa"/>
              </a:rPr>
              <a:t>sentido da vida</a:t>
            </a:r>
            <a:r>
              <a:rPr lang="pt-BR" sz="1900">
                <a:latin typeface="Comfortaa"/>
                <a:ea typeface="Comfortaa"/>
                <a:cs typeface="Comfortaa"/>
                <a:sym typeface="Comfortaa"/>
              </a:rPr>
              <a:t> é a </a:t>
            </a:r>
            <a:r>
              <a:rPr b="1" lang="pt-BR" sz="1900">
                <a:latin typeface="Comfortaa"/>
                <a:ea typeface="Comfortaa"/>
                <a:cs typeface="Comfortaa"/>
                <a:sym typeface="Comfortaa"/>
              </a:rPr>
              <a:t>liberdade de escolher</a:t>
            </a:r>
            <a:r>
              <a:rPr lang="pt-BR" sz="1900">
                <a:latin typeface="Comfortaa"/>
                <a:ea typeface="Comfortaa"/>
                <a:cs typeface="Comfortaa"/>
                <a:sym typeface="Comfortaa"/>
              </a:rPr>
              <a:t> a vida que nos faz </a:t>
            </a:r>
            <a:r>
              <a:rPr b="1" lang="pt-BR" sz="1900">
                <a:latin typeface="Comfortaa"/>
                <a:ea typeface="Comfortaa"/>
                <a:cs typeface="Comfortaa"/>
                <a:sym typeface="Comfortaa"/>
              </a:rPr>
              <a:t>mais felizes</a:t>
            </a:r>
            <a:r>
              <a:rPr lang="pt-BR" sz="1900">
                <a:latin typeface="Comfortaa"/>
                <a:ea typeface="Comfortaa"/>
                <a:cs typeface="Comfortaa"/>
                <a:sym typeface="Comfortaa"/>
              </a:rPr>
              <a:t>.</a:t>
            </a:r>
            <a:endParaRPr sz="2300">
              <a:latin typeface="Comfortaa"/>
              <a:ea typeface="Comfortaa"/>
              <a:cs typeface="Comfortaa"/>
              <a:sym typeface="Comfortaa"/>
            </a:endParaRPr>
          </a:p>
          <a:p>
            <a:pPr indent="-349250" lvl="0" marL="457200" rtl="0" algn="l">
              <a:lnSpc>
                <a:spcPct val="160000"/>
              </a:lnSpc>
              <a:spcBef>
                <a:spcPts val="0"/>
              </a:spcBef>
              <a:spcAft>
                <a:spcPts val="0"/>
              </a:spcAft>
              <a:buSzPts val="1900"/>
              <a:buFont typeface="Comfortaa"/>
              <a:buChar char="●"/>
            </a:pPr>
            <a:r>
              <a:rPr lang="pt-BR" sz="1900">
                <a:latin typeface="Comfortaa"/>
                <a:ea typeface="Comfortaa"/>
                <a:cs typeface="Comfortaa"/>
                <a:sym typeface="Comfortaa"/>
              </a:rPr>
              <a:t> O </a:t>
            </a:r>
            <a:r>
              <a:rPr b="1" lang="pt-BR" sz="1900">
                <a:latin typeface="Comfortaa"/>
                <a:ea typeface="Comfortaa"/>
                <a:cs typeface="Comfortaa"/>
                <a:sym typeface="Comfortaa"/>
              </a:rPr>
              <a:t>sofrimento é uma interrupção na nossa história</a:t>
            </a:r>
            <a:r>
              <a:rPr lang="pt-BR" sz="1900">
                <a:latin typeface="Comfortaa"/>
                <a:ea typeface="Comfortaa"/>
                <a:cs typeface="Comfortaa"/>
                <a:sym typeface="Comfortaa"/>
              </a:rPr>
              <a:t>; não pode ser uma parte significativa dela.</a:t>
            </a:r>
            <a:endParaRPr sz="2300">
              <a:latin typeface="Comfortaa"/>
              <a:ea typeface="Comfortaa"/>
              <a:cs typeface="Comfortaa"/>
              <a:sym typeface="Comfortaa"/>
            </a:endParaRPr>
          </a:p>
          <a:p>
            <a:pPr indent="-349250" lvl="0" marL="457200" rtl="0" algn="l">
              <a:lnSpc>
                <a:spcPct val="160000"/>
              </a:lnSpc>
              <a:spcBef>
                <a:spcPts val="0"/>
              </a:spcBef>
              <a:spcAft>
                <a:spcPts val="0"/>
              </a:spcAft>
              <a:buSzPts val="1900"/>
              <a:buFont typeface="Comfortaa"/>
              <a:buChar char="●"/>
            </a:pPr>
            <a:r>
              <a:rPr lang="pt-BR" sz="1900">
                <a:latin typeface="Comfortaa"/>
                <a:ea typeface="Comfortaa"/>
                <a:cs typeface="Comfortaa"/>
                <a:sym typeface="Comfortaa"/>
              </a:rPr>
              <a:t> O s</a:t>
            </a:r>
            <a:r>
              <a:rPr b="1" lang="pt-BR" sz="1900">
                <a:latin typeface="Comfortaa"/>
                <a:ea typeface="Comfortaa"/>
                <a:cs typeface="Comfortaa"/>
                <a:sym typeface="Comfortaa"/>
              </a:rPr>
              <a:t>ofrimento deve ser evitado a qualquer custo</a:t>
            </a:r>
            <a:r>
              <a:rPr lang="pt-BR" sz="1900">
                <a:latin typeface="Comfortaa"/>
                <a:ea typeface="Comfortaa"/>
                <a:cs typeface="Comfortaa"/>
                <a:sym typeface="Comfortaa"/>
              </a:rPr>
              <a:t>, ou </a:t>
            </a:r>
            <a:r>
              <a:rPr b="1" lang="pt-BR" sz="1900">
                <a:latin typeface="Comfortaa"/>
                <a:ea typeface="Comfortaa"/>
                <a:cs typeface="Comfortaa"/>
                <a:sym typeface="Comfortaa"/>
              </a:rPr>
              <a:t>minimizado o máximo possível</a:t>
            </a:r>
            <a:r>
              <a:rPr lang="pt-BR" sz="1900">
                <a:latin typeface="Comfortaa"/>
                <a:ea typeface="Comfortaa"/>
                <a:cs typeface="Comfortaa"/>
                <a:sym typeface="Comfortaa"/>
              </a:rPr>
              <a:t>.</a:t>
            </a:r>
            <a:endParaRPr sz="23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7"/>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65" name="Google Shape;165;p27"/>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66" name="Google Shape;166;p27"/>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Por que não nos acostumamos com o Sofrimento?</a:t>
            </a:r>
            <a:endParaRPr b="1" sz="2100">
              <a:solidFill>
                <a:srgbClr val="1C4587"/>
              </a:solidFill>
              <a:latin typeface="Comfortaa"/>
              <a:ea typeface="Comfortaa"/>
              <a:cs typeface="Comfortaa"/>
              <a:sym typeface="Comfortaa"/>
            </a:endParaRPr>
          </a:p>
        </p:txBody>
      </p:sp>
      <p:sp>
        <p:nvSpPr>
          <p:cNvPr id="167" name="Google Shape;167;p27"/>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0" lvl="0" marL="457200" rtl="0" algn="ctr">
              <a:lnSpc>
                <a:spcPct val="160000"/>
              </a:lnSpc>
              <a:spcBef>
                <a:spcPts val="0"/>
              </a:spcBef>
              <a:spcAft>
                <a:spcPts val="0"/>
              </a:spcAft>
              <a:buNone/>
            </a:pPr>
            <a:r>
              <a:rPr lang="pt-BR" sz="2700">
                <a:latin typeface="Comfortaa"/>
                <a:ea typeface="Comfortaa"/>
                <a:cs typeface="Comfortaa"/>
                <a:sym typeface="Comfortaa"/>
              </a:rPr>
              <a:t>“Os ocidentais... tendem a ver o sofrimento como uma </a:t>
            </a:r>
            <a:r>
              <a:rPr b="1" lang="pt-BR" sz="2700">
                <a:latin typeface="Comfortaa"/>
                <a:ea typeface="Comfortaa"/>
                <a:cs typeface="Comfortaa"/>
                <a:sym typeface="Comfortaa"/>
              </a:rPr>
              <a:t>injustiça</a:t>
            </a:r>
            <a:r>
              <a:rPr lang="pt-BR" sz="2700">
                <a:latin typeface="Comfortaa"/>
                <a:ea typeface="Comfortaa"/>
                <a:cs typeface="Comfortaa"/>
                <a:sym typeface="Comfortaa"/>
              </a:rPr>
              <a:t> ou um </a:t>
            </a:r>
            <a:r>
              <a:rPr b="1" lang="pt-BR" sz="2700">
                <a:latin typeface="Comfortaa"/>
                <a:ea typeface="Comfortaa"/>
                <a:cs typeface="Comfortaa"/>
                <a:sym typeface="Comfortaa"/>
              </a:rPr>
              <a:t>fracasso</a:t>
            </a:r>
            <a:r>
              <a:rPr lang="pt-BR" sz="2700">
                <a:latin typeface="Comfortaa"/>
                <a:ea typeface="Comfortaa"/>
                <a:cs typeface="Comfortaa"/>
                <a:sym typeface="Comfortaa"/>
              </a:rPr>
              <a:t>, uma </a:t>
            </a:r>
            <a:r>
              <a:rPr b="1" lang="pt-BR" sz="2700">
                <a:latin typeface="Comfortaa"/>
                <a:ea typeface="Comfortaa"/>
                <a:cs typeface="Comfortaa"/>
                <a:sym typeface="Comfortaa"/>
              </a:rPr>
              <a:t>violação do seu direito garantido à felicidade</a:t>
            </a:r>
            <a:r>
              <a:rPr lang="pt-BR" sz="2700">
                <a:latin typeface="Comfortaa"/>
                <a:ea typeface="Comfortaa"/>
                <a:cs typeface="Comfortaa"/>
                <a:sym typeface="Comfortaa"/>
              </a:rPr>
              <a:t>”.</a:t>
            </a:r>
            <a:endParaRPr sz="2700">
              <a:latin typeface="Comfortaa"/>
              <a:ea typeface="Comfortaa"/>
              <a:cs typeface="Comfortaa"/>
              <a:sym typeface="Comfortaa"/>
            </a:endParaRPr>
          </a:p>
          <a:p>
            <a:pPr indent="0" lvl="0" marL="457200" rtl="0" algn="ctr">
              <a:lnSpc>
                <a:spcPct val="160000"/>
              </a:lnSpc>
              <a:spcBef>
                <a:spcPts val="0"/>
              </a:spcBef>
              <a:spcAft>
                <a:spcPts val="0"/>
              </a:spcAft>
              <a:buNone/>
            </a:pPr>
            <a:r>
              <a:t/>
            </a:r>
            <a:endParaRPr sz="2700">
              <a:latin typeface="Comfortaa"/>
              <a:ea typeface="Comfortaa"/>
              <a:cs typeface="Comfortaa"/>
              <a:sym typeface="Comfortaa"/>
            </a:endParaRPr>
          </a:p>
          <a:p>
            <a:pPr indent="0" lvl="0" marL="457200" rtl="0" algn="r">
              <a:lnSpc>
                <a:spcPct val="160000"/>
              </a:lnSpc>
              <a:spcBef>
                <a:spcPts val="0"/>
              </a:spcBef>
              <a:spcAft>
                <a:spcPts val="0"/>
              </a:spcAft>
              <a:buNone/>
            </a:pPr>
            <a:r>
              <a:rPr b="1" lang="pt-BR" sz="2300">
                <a:latin typeface="Comfortaa"/>
                <a:ea typeface="Comfortaa"/>
                <a:cs typeface="Comfortaa"/>
                <a:sym typeface="Comfortaa"/>
              </a:rPr>
              <a:t>Paul Brand, 2005.</a:t>
            </a:r>
            <a:endParaRPr b="1" sz="23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8"/>
          <p:cNvPicPr preferRelativeResize="0"/>
          <p:nvPr/>
        </p:nvPicPr>
        <p:blipFill>
          <a:blip r:embed="rId3">
            <a:alphaModFix/>
          </a:blip>
          <a:stretch>
            <a:fillRect/>
          </a:stretch>
        </p:blipFill>
        <p:spPr>
          <a:xfrm>
            <a:off x="8237450" y="156675"/>
            <a:ext cx="731025" cy="731025"/>
          </a:xfrm>
          <a:prstGeom prst="rect">
            <a:avLst/>
          </a:prstGeom>
          <a:noFill/>
          <a:ln>
            <a:noFill/>
          </a:ln>
        </p:spPr>
      </p:pic>
      <p:sp>
        <p:nvSpPr>
          <p:cNvPr id="173" name="Google Shape;173;p28"/>
          <p:cNvSpPr txBox="1"/>
          <p:nvPr/>
        </p:nvSpPr>
        <p:spPr>
          <a:xfrm>
            <a:off x="466350" y="652750"/>
            <a:ext cx="8211300" cy="3590100"/>
          </a:xfrm>
          <a:prstGeom prst="rect">
            <a:avLst/>
          </a:prstGeom>
          <a:noFill/>
          <a:ln>
            <a:noFill/>
          </a:ln>
        </p:spPr>
        <p:txBody>
          <a:bodyPr anchorCtr="0" anchor="t" bIns="91425" lIns="91425" spcFirstLastPara="1" rIns="91425" wrap="square" tIns="91425">
            <a:noAutofit/>
          </a:bodyPr>
          <a:lstStyle/>
          <a:p>
            <a:pPr indent="0" lvl="0" marL="457200" rtl="0" algn="ctr">
              <a:lnSpc>
                <a:spcPct val="160000"/>
              </a:lnSpc>
              <a:spcBef>
                <a:spcPts val="0"/>
              </a:spcBef>
              <a:spcAft>
                <a:spcPts val="0"/>
              </a:spcAft>
              <a:buNone/>
            </a:pPr>
            <a:r>
              <a:rPr lang="pt-BR" sz="2800">
                <a:latin typeface="Comfortaa"/>
                <a:ea typeface="Comfortaa"/>
                <a:cs typeface="Comfortaa"/>
                <a:sym typeface="Comfortaa"/>
              </a:rPr>
              <a:t>O que as pessoas em geral tendem a fazer quando o sofrimento real e inevitável as acomete?</a:t>
            </a:r>
            <a:endParaRPr sz="2800">
              <a:latin typeface="Comfortaa"/>
              <a:ea typeface="Comfortaa"/>
              <a:cs typeface="Comfortaa"/>
              <a:sym typeface="Comfortaa"/>
            </a:endParaRPr>
          </a:p>
          <a:p>
            <a:pPr indent="0" lvl="0" marL="457200" rtl="0" algn="ctr">
              <a:lnSpc>
                <a:spcPct val="160000"/>
              </a:lnSpc>
              <a:spcBef>
                <a:spcPts val="0"/>
              </a:spcBef>
              <a:spcAft>
                <a:spcPts val="0"/>
              </a:spcAft>
              <a:buNone/>
            </a:pPr>
            <a:r>
              <a:t/>
            </a:r>
            <a:endParaRPr sz="2700">
              <a:latin typeface="Comfortaa"/>
              <a:ea typeface="Comfortaa"/>
              <a:cs typeface="Comfortaa"/>
              <a:sym typeface="Comfortaa"/>
            </a:endParaRPr>
          </a:p>
          <a:p>
            <a:pPr indent="0" lvl="0" marL="457200" rtl="0" algn="r">
              <a:lnSpc>
                <a:spcPct val="160000"/>
              </a:lnSpc>
              <a:spcBef>
                <a:spcPts val="0"/>
              </a:spcBef>
              <a:spcAft>
                <a:spcPts val="0"/>
              </a:spcAft>
              <a:buNone/>
            </a:pPr>
            <a:r>
              <a:t/>
            </a:r>
            <a:endParaRPr b="1" sz="23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pic>
        <p:nvPicPr>
          <p:cNvPr id="174" name="Google Shape;174;p28"/>
          <p:cNvPicPr preferRelativeResize="0"/>
          <p:nvPr/>
        </p:nvPicPr>
        <p:blipFill>
          <a:blip r:embed="rId4">
            <a:alphaModFix/>
          </a:blip>
          <a:stretch>
            <a:fillRect/>
          </a:stretch>
        </p:blipFill>
        <p:spPr>
          <a:xfrm>
            <a:off x="3096525" y="3028625"/>
            <a:ext cx="2950949" cy="18889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9"/>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80" name="Google Shape;180;p29"/>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81" name="Google Shape;181;p29"/>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Encontrando explicações para</a:t>
            </a:r>
            <a:r>
              <a:rPr b="1" lang="pt-BR" sz="2100">
                <a:solidFill>
                  <a:srgbClr val="1C4587"/>
                </a:solidFill>
                <a:latin typeface="Comfortaa"/>
                <a:ea typeface="Comfortaa"/>
                <a:cs typeface="Comfortaa"/>
                <a:sym typeface="Comfortaa"/>
              </a:rPr>
              <a:t> o Sofrimento.</a:t>
            </a:r>
            <a:endParaRPr b="1" sz="2100">
              <a:solidFill>
                <a:srgbClr val="1C4587"/>
              </a:solidFill>
              <a:latin typeface="Comfortaa"/>
              <a:ea typeface="Comfortaa"/>
              <a:cs typeface="Comfortaa"/>
              <a:sym typeface="Comfortaa"/>
            </a:endParaRPr>
          </a:p>
        </p:txBody>
      </p:sp>
      <p:sp>
        <p:nvSpPr>
          <p:cNvPr id="182" name="Google Shape;182;p29"/>
          <p:cNvSpPr txBox="1"/>
          <p:nvPr/>
        </p:nvSpPr>
        <p:spPr>
          <a:xfrm>
            <a:off x="466350" y="1005225"/>
            <a:ext cx="8211300" cy="3590100"/>
          </a:xfrm>
          <a:prstGeom prst="rect">
            <a:avLst/>
          </a:prstGeom>
          <a:noFill/>
          <a:ln>
            <a:noFill/>
          </a:ln>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pt-BR" sz="2000">
                <a:solidFill>
                  <a:schemeClr val="dk1"/>
                </a:solidFill>
                <a:latin typeface="Comfortaa"/>
                <a:ea typeface="Comfortaa"/>
                <a:cs typeface="Comfortaa"/>
                <a:sym typeface="Comfortaa"/>
              </a:rPr>
              <a:t>Por não saberem como lidar com o sofrimento, as pessoas encontram as mais variadas explicações:</a:t>
            </a:r>
            <a:endParaRPr sz="800">
              <a:solidFill>
                <a:schemeClr val="dk1"/>
              </a:solidFill>
              <a:latin typeface="Comfortaa"/>
              <a:ea typeface="Comfortaa"/>
              <a:cs typeface="Comfortaa"/>
              <a:sym typeface="Comfortaa"/>
            </a:endParaRPr>
          </a:p>
          <a:p>
            <a:pPr indent="0" lvl="0" marL="0" rtl="0" algn="l">
              <a:lnSpc>
                <a:spcPct val="160000"/>
              </a:lnSpc>
              <a:spcBef>
                <a:spcPts val="0"/>
              </a:spcBef>
              <a:spcAft>
                <a:spcPts val="0"/>
              </a:spcAft>
              <a:buNone/>
            </a:pPr>
            <a:r>
              <a:t/>
            </a:r>
            <a:endParaRPr sz="800">
              <a:solidFill>
                <a:schemeClr val="dk1"/>
              </a:solidFill>
              <a:latin typeface="Comfortaa"/>
              <a:ea typeface="Comfortaa"/>
              <a:cs typeface="Comfortaa"/>
              <a:sym typeface="Comfortaa"/>
            </a:endParaRPr>
          </a:p>
          <a:p>
            <a:pPr indent="-268732" lvl="0" marL="365760" rtl="0" algn="l">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 A dor e o sofrimento são castigos por um mal comportamento do passado - </a:t>
            </a:r>
            <a:r>
              <a:rPr b="1" lang="pt-BR" sz="2000">
                <a:solidFill>
                  <a:schemeClr val="dk1"/>
                </a:solidFill>
                <a:latin typeface="Comfortaa"/>
                <a:ea typeface="Comfortaa"/>
                <a:cs typeface="Comfortaa"/>
                <a:sym typeface="Comfortaa"/>
              </a:rPr>
              <a:t>Espiritismo</a:t>
            </a:r>
            <a:r>
              <a:rPr lang="pt-BR" sz="2000">
                <a:solidFill>
                  <a:schemeClr val="dk1"/>
                </a:solidFill>
                <a:latin typeface="Comfortaa"/>
                <a:ea typeface="Comfortaa"/>
                <a:cs typeface="Comfortaa"/>
                <a:sym typeface="Comfortaa"/>
              </a:rPr>
              <a:t>.</a:t>
            </a:r>
            <a:endParaRPr sz="2000">
              <a:solidFill>
                <a:schemeClr val="dk1"/>
              </a:solidFill>
              <a:latin typeface="Comfortaa"/>
              <a:ea typeface="Comfortaa"/>
              <a:cs typeface="Comfortaa"/>
              <a:sym typeface="Comfortaa"/>
            </a:endParaRPr>
          </a:p>
          <a:p>
            <a:pPr indent="-268732" lvl="0" marL="365760" rtl="0" algn="l">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A dor e o sofrimento são consequências do individualismo que resulta em desejos passados não realizados - </a:t>
            </a:r>
            <a:r>
              <a:rPr b="1" lang="pt-BR" sz="2000">
                <a:solidFill>
                  <a:schemeClr val="dk1"/>
                </a:solidFill>
                <a:latin typeface="Comfortaa"/>
                <a:ea typeface="Comfortaa"/>
                <a:cs typeface="Comfortaa"/>
                <a:sym typeface="Comfortaa"/>
              </a:rPr>
              <a:t>Budismo. </a:t>
            </a:r>
            <a:endParaRPr b="1" sz="23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0"/>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88" name="Google Shape;188;p30"/>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89" name="Google Shape;189;p30"/>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Encontrando explicações para o Sofrimento.</a:t>
            </a:r>
            <a:endParaRPr b="1" sz="2100">
              <a:solidFill>
                <a:srgbClr val="1C4587"/>
              </a:solidFill>
              <a:latin typeface="Comfortaa"/>
              <a:ea typeface="Comfortaa"/>
              <a:cs typeface="Comfortaa"/>
              <a:sym typeface="Comfortaa"/>
            </a:endParaRPr>
          </a:p>
        </p:txBody>
      </p:sp>
      <p:sp>
        <p:nvSpPr>
          <p:cNvPr id="190" name="Google Shape;190;p30"/>
          <p:cNvSpPr txBox="1"/>
          <p:nvPr/>
        </p:nvSpPr>
        <p:spPr>
          <a:xfrm>
            <a:off x="466350" y="1005225"/>
            <a:ext cx="8211300" cy="3590100"/>
          </a:xfrm>
          <a:prstGeom prst="rect">
            <a:avLst/>
          </a:prstGeom>
          <a:noFill/>
          <a:ln>
            <a:noFill/>
          </a:ln>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pt-BR" sz="2000">
                <a:solidFill>
                  <a:schemeClr val="dk1"/>
                </a:solidFill>
                <a:latin typeface="Comfortaa"/>
                <a:ea typeface="Comfortaa"/>
                <a:cs typeface="Comfortaa"/>
                <a:sym typeface="Comfortaa"/>
              </a:rPr>
              <a:t>Por não saberem como lidar com o sofrimento, as pessoas encontram as mais variadas explicações:</a:t>
            </a:r>
            <a:endParaRPr sz="1100">
              <a:solidFill>
                <a:schemeClr val="dk1"/>
              </a:solidFill>
              <a:latin typeface="Comfortaa"/>
              <a:ea typeface="Comfortaa"/>
              <a:cs typeface="Comfortaa"/>
              <a:sym typeface="Comfortaa"/>
            </a:endParaRPr>
          </a:p>
          <a:p>
            <a:pPr indent="0" lvl="0" marL="0" rtl="0" algn="l">
              <a:lnSpc>
                <a:spcPct val="160000"/>
              </a:lnSpc>
              <a:spcBef>
                <a:spcPts val="0"/>
              </a:spcBef>
              <a:spcAft>
                <a:spcPts val="0"/>
              </a:spcAft>
              <a:buNone/>
            </a:pPr>
            <a:r>
              <a:t/>
            </a:r>
            <a:endParaRPr sz="1100">
              <a:solidFill>
                <a:schemeClr val="dk1"/>
              </a:solidFill>
              <a:latin typeface="Comfortaa"/>
              <a:ea typeface="Comfortaa"/>
              <a:cs typeface="Comfortaa"/>
              <a:sym typeface="Comfortaa"/>
            </a:endParaRPr>
          </a:p>
          <a:p>
            <a:pPr indent="-268732" lvl="0" marL="365760" rtl="0" algn="l">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 A dor e o sofrimento são consequências da falta de fé  - </a:t>
            </a:r>
            <a:r>
              <a:rPr b="1" lang="pt-BR" sz="2000">
                <a:solidFill>
                  <a:schemeClr val="dk1"/>
                </a:solidFill>
                <a:latin typeface="Comfortaa"/>
                <a:ea typeface="Comfortaa"/>
                <a:cs typeface="Comfortaa"/>
                <a:sym typeface="Comfortaa"/>
              </a:rPr>
              <a:t>Neopentecostalismo</a:t>
            </a:r>
            <a:r>
              <a:rPr lang="pt-BR" sz="2000">
                <a:solidFill>
                  <a:schemeClr val="dk1"/>
                </a:solidFill>
                <a:latin typeface="Comfortaa"/>
                <a:ea typeface="Comfortaa"/>
                <a:cs typeface="Comfortaa"/>
                <a:sym typeface="Comfortaa"/>
              </a:rPr>
              <a:t>.</a:t>
            </a:r>
            <a:endParaRPr sz="2000">
              <a:solidFill>
                <a:schemeClr val="dk1"/>
              </a:solidFill>
              <a:latin typeface="Comfortaa"/>
              <a:ea typeface="Comfortaa"/>
              <a:cs typeface="Comfortaa"/>
              <a:sym typeface="Comfortaa"/>
            </a:endParaRPr>
          </a:p>
          <a:p>
            <a:pPr indent="-268732" lvl="0" marL="365760" rtl="0" algn="l">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 A dor e o sofrimento são consequências do destino - </a:t>
            </a:r>
            <a:r>
              <a:rPr b="1" lang="pt-BR" sz="2000">
                <a:solidFill>
                  <a:schemeClr val="dk1"/>
                </a:solidFill>
                <a:latin typeface="Comfortaa"/>
                <a:ea typeface="Comfortaa"/>
                <a:cs typeface="Comfortaa"/>
                <a:sym typeface="Comfortaa"/>
              </a:rPr>
              <a:t>Fatalismo</a:t>
            </a:r>
            <a:r>
              <a:rPr lang="pt-BR" sz="2000">
                <a:solidFill>
                  <a:schemeClr val="dk1"/>
                </a:solidFill>
                <a:latin typeface="Comfortaa"/>
                <a:ea typeface="Comfortaa"/>
                <a:cs typeface="Comfortaa"/>
                <a:sym typeface="Comfortaa"/>
              </a:rPr>
              <a:t>.</a:t>
            </a:r>
            <a:endParaRPr sz="20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1"/>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96" name="Google Shape;196;p31"/>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97" name="Google Shape;197;p31"/>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Encontrando explicações para o Sofrimento.</a:t>
            </a:r>
            <a:endParaRPr b="1" sz="2100">
              <a:solidFill>
                <a:srgbClr val="1C4587"/>
              </a:solidFill>
              <a:latin typeface="Comfortaa"/>
              <a:ea typeface="Comfortaa"/>
              <a:cs typeface="Comfortaa"/>
              <a:sym typeface="Comfortaa"/>
            </a:endParaRPr>
          </a:p>
        </p:txBody>
      </p:sp>
      <p:graphicFrame>
        <p:nvGraphicFramePr>
          <p:cNvPr id="198" name="Google Shape;198;p31"/>
          <p:cNvGraphicFramePr/>
          <p:nvPr/>
        </p:nvGraphicFramePr>
        <p:xfrm>
          <a:off x="457211" y="1054325"/>
          <a:ext cx="3000000" cy="3000000"/>
        </p:xfrm>
        <a:graphic>
          <a:graphicData uri="http://schemas.openxmlformats.org/drawingml/2006/table">
            <a:tbl>
              <a:tblPr bandRow="1" firstRow="1">
                <a:noFill/>
                <a:tableStyleId>{B3AB7EFC-65E5-4FFF-9A10-D3B0B6A27DBE}</a:tableStyleId>
              </a:tblPr>
              <a:tblGrid>
                <a:gridCol w="1367375"/>
                <a:gridCol w="1584175"/>
                <a:gridCol w="2016225"/>
                <a:gridCol w="1944225"/>
                <a:gridCol w="1317600"/>
              </a:tblGrid>
              <a:tr h="990075">
                <a:tc>
                  <a:txBody>
                    <a:bodyPr/>
                    <a:lstStyle/>
                    <a:p>
                      <a:pPr indent="0" lvl="0" marL="0" marR="0" rtl="0" algn="ctr">
                        <a:spcBef>
                          <a:spcPts val="0"/>
                        </a:spcBef>
                        <a:spcAft>
                          <a:spcPts val="0"/>
                        </a:spcAft>
                        <a:buNone/>
                      </a:pPr>
                      <a:r>
                        <a:t/>
                      </a:r>
                      <a:endParaRPr sz="1800" u="none" cap="none" strike="noStrike">
                        <a:latin typeface="Century Gothic"/>
                        <a:ea typeface="Century Gothic"/>
                        <a:cs typeface="Century Gothic"/>
                        <a:sym typeface="Century Gothic"/>
                      </a:endParaRPr>
                    </a:p>
                  </a:txBody>
                  <a:tcPr marT="45725" marB="45725" marR="91450" marL="91450">
                    <a:solidFill>
                      <a:srgbClr val="990000"/>
                    </a:solidFill>
                  </a:tcPr>
                </a:tc>
                <a:tc>
                  <a:txBody>
                    <a:bodyPr/>
                    <a:lstStyle/>
                    <a:p>
                      <a:pPr indent="0" lvl="0" marL="0" marR="0" rtl="0" algn="ctr">
                        <a:spcBef>
                          <a:spcPts val="0"/>
                        </a:spcBef>
                        <a:spcAft>
                          <a:spcPts val="0"/>
                        </a:spcAft>
                        <a:buNone/>
                      </a:pPr>
                      <a:r>
                        <a:t/>
                      </a:r>
                      <a:endParaRPr b="0" sz="1600" u="none" cap="none" strike="noStrike">
                        <a:latin typeface="Comfortaa"/>
                        <a:ea typeface="Comfortaa"/>
                        <a:cs typeface="Comfortaa"/>
                        <a:sym typeface="Comfortaa"/>
                      </a:endParaRPr>
                    </a:p>
                    <a:p>
                      <a:pPr indent="0" lvl="0" marL="0" marR="0" rtl="0" algn="ctr">
                        <a:spcBef>
                          <a:spcPts val="0"/>
                        </a:spcBef>
                        <a:spcAft>
                          <a:spcPts val="0"/>
                        </a:spcAft>
                        <a:buNone/>
                      </a:pPr>
                      <a:r>
                        <a:rPr b="0" lang="pt-BR" sz="1600" u="none" cap="none" strike="noStrike">
                          <a:latin typeface="Comfortaa"/>
                          <a:ea typeface="Comfortaa"/>
                          <a:cs typeface="Comfortaa"/>
                          <a:sym typeface="Comfortaa"/>
                        </a:rPr>
                        <a:t>MORALISTA</a:t>
                      </a:r>
                      <a:endParaRPr b="0" sz="1600" u="none" cap="none" strike="noStrike">
                        <a:latin typeface="Comfortaa"/>
                        <a:ea typeface="Comfortaa"/>
                        <a:cs typeface="Comfortaa"/>
                        <a:sym typeface="Comfortaa"/>
                      </a:endParaRPr>
                    </a:p>
                  </a:txBody>
                  <a:tcPr marT="45725" marB="45725" marR="91450" marL="91450">
                    <a:solidFill>
                      <a:srgbClr val="990000"/>
                    </a:solidFill>
                  </a:tcPr>
                </a:tc>
                <a:tc>
                  <a:txBody>
                    <a:bodyPr/>
                    <a:lstStyle/>
                    <a:p>
                      <a:pPr indent="0" lvl="0" marL="0" marR="0" rtl="0" algn="ctr">
                        <a:spcBef>
                          <a:spcPts val="0"/>
                        </a:spcBef>
                        <a:spcAft>
                          <a:spcPts val="0"/>
                        </a:spcAft>
                        <a:buNone/>
                      </a:pPr>
                      <a:r>
                        <a:t/>
                      </a:r>
                      <a:endParaRPr b="0" sz="1600" u="none" cap="none" strike="noStrike">
                        <a:latin typeface="Comfortaa"/>
                        <a:ea typeface="Comfortaa"/>
                        <a:cs typeface="Comfortaa"/>
                        <a:sym typeface="Comfortaa"/>
                      </a:endParaRPr>
                    </a:p>
                    <a:p>
                      <a:pPr indent="0" lvl="0" marL="0" marR="0" rtl="0" algn="ctr">
                        <a:spcBef>
                          <a:spcPts val="0"/>
                        </a:spcBef>
                        <a:spcAft>
                          <a:spcPts val="0"/>
                        </a:spcAft>
                        <a:buNone/>
                      </a:pPr>
                      <a:r>
                        <a:rPr b="0" lang="pt-BR" sz="1600" u="none" cap="none" strike="noStrike">
                          <a:latin typeface="Comfortaa"/>
                          <a:ea typeface="Comfortaa"/>
                          <a:cs typeface="Comfortaa"/>
                          <a:sym typeface="Comfortaa"/>
                        </a:rPr>
                        <a:t>AUTOTRANSCENDENTE</a:t>
                      </a:r>
                      <a:endParaRPr b="0" sz="1600" u="none" cap="none" strike="noStrike">
                        <a:latin typeface="Comfortaa"/>
                        <a:ea typeface="Comfortaa"/>
                        <a:cs typeface="Comfortaa"/>
                        <a:sym typeface="Comfortaa"/>
                      </a:endParaRPr>
                    </a:p>
                  </a:txBody>
                  <a:tcPr marT="45725" marB="45725" marR="91450" marL="91450">
                    <a:solidFill>
                      <a:srgbClr val="990000"/>
                    </a:solidFill>
                  </a:tcPr>
                </a:tc>
                <a:tc>
                  <a:txBody>
                    <a:bodyPr/>
                    <a:lstStyle/>
                    <a:p>
                      <a:pPr indent="0" lvl="0" marL="0" marR="0" rtl="0" algn="ctr">
                        <a:spcBef>
                          <a:spcPts val="0"/>
                        </a:spcBef>
                        <a:spcAft>
                          <a:spcPts val="0"/>
                        </a:spcAft>
                        <a:buNone/>
                      </a:pPr>
                      <a:r>
                        <a:t/>
                      </a:r>
                      <a:endParaRPr b="0" sz="1600" u="none" cap="none" strike="noStrike">
                        <a:latin typeface="Comfortaa"/>
                        <a:ea typeface="Comfortaa"/>
                        <a:cs typeface="Comfortaa"/>
                        <a:sym typeface="Comfortaa"/>
                      </a:endParaRPr>
                    </a:p>
                    <a:p>
                      <a:pPr indent="0" lvl="0" marL="0" marR="0" rtl="0" algn="ctr">
                        <a:spcBef>
                          <a:spcPts val="0"/>
                        </a:spcBef>
                        <a:spcAft>
                          <a:spcPts val="0"/>
                        </a:spcAft>
                        <a:buNone/>
                      </a:pPr>
                      <a:r>
                        <a:rPr b="0" lang="pt-BR" sz="1600" u="none" cap="none" strike="noStrike">
                          <a:latin typeface="Comfortaa"/>
                          <a:ea typeface="Comfortaa"/>
                          <a:cs typeface="Comfortaa"/>
                          <a:sym typeface="Comfortaa"/>
                        </a:rPr>
                        <a:t>FATALISTA</a:t>
                      </a:r>
                      <a:endParaRPr b="0" sz="1600" u="none" cap="none" strike="noStrike">
                        <a:latin typeface="Comfortaa"/>
                        <a:ea typeface="Comfortaa"/>
                        <a:cs typeface="Comfortaa"/>
                        <a:sym typeface="Comfortaa"/>
                      </a:endParaRPr>
                    </a:p>
                  </a:txBody>
                  <a:tcPr marT="45725" marB="45725" marR="91450" marL="91450">
                    <a:solidFill>
                      <a:srgbClr val="990000"/>
                    </a:solidFill>
                  </a:tcPr>
                </a:tc>
                <a:tc>
                  <a:txBody>
                    <a:bodyPr/>
                    <a:lstStyle/>
                    <a:p>
                      <a:pPr indent="0" lvl="0" marL="0" marR="0" rtl="0" algn="ctr">
                        <a:spcBef>
                          <a:spcPts val="0"/>
                        </a:spcBef>
                        <a:spcAft>
                          <a:spcPts val="0"/>
                        </a:spcAft>
                        <a:buNone/>
                      </a:pPr>
                      <a:r>
                        <a:t/>
                      </a:r>
                      <a:endParaRPr b="0" sz="1600" u="none" cap="none" strike="noStrike">
                        <a:latin typeface="Comfortaa"/>
                        <a:ea typeface="Comfortaa"/>
                        <a:cs typeface="Comfortaa"/>
                        <a:sym typeface="Comfortaa"/>
                      </a:endParaRPr>
                    </a:p>
                    <a:p>
                      <a:pPr indent="0" lvl="0" marL="0" marR="0" rtl="0" algn="ctr">
                        <a:spcBef>
                          <a:spcPts val="0"/>
                        </a:spcBef>
                        <a:spcAft>
                          <a:spcPts val="0"/>
                        </a:spcAft>
                        <a:buNone/>
                      </a:pPr>
                      <a:r>
                        <a:rPr b="0" lang="pt-BR" sz="1600" u="none" cap="none" strike="noStrike">
                          <a:latin typeface="Comfortaa"/>
                          <a:ea typeface="Comfortaa"/>
                          <a:cs typeface="Comfortaa"/>
                          <a:sym typeface="Comfortaa"/>
                        </a:rPr>
                        <a:t>DUALISTA</a:t>
                      </a:r>
                      <a:endParaRPr b="0" sz="1600" u="none" cap="none" strike="noStrike">
                        <a:latin typeface="Comfortaa"/>
                        <a:ea typeface="Comfortaa"/>
                        <a:cs typeface="Comfortaa"/>
                        <a:sym typeface="Comfortaa"/>
                      </a:endParaRPr>
                    </a:p>
                  </a:txBody>
                  <a:tcPr marT="45725" marB="45725" marR="91450" marL="91450">
                    <a:solidFill>
                      <a:srgbClr val="990000"/>
                    </a:solidFill>
                  </a:tcPr>
                </a:tc>
              </a:tr>
              <a:tr h="819125">
                <a:tc>
                  <a:txBody>
                    <a:bodyPr/>
                    <a:lstStyle/>
                    <a:p>
                      <a:pPr indent="0" lvl="0" marL="0" marR="0" rtl="0" algn="ctr">
                        <a:spcBef>
                          <a:spcPts val="0"/>
                        </a:spcBef>
                        <a:spcAft>
                          <a:spcPts val="0"/>
                        </a:spcAft>
                        <a:buNone/>
                      </a:pPr>
                      <a:r>
                        <a:t/>
                      </a:r>
                      <a:endParaRPr b="1" sz="1500" u="none" cap="none" strike="noStrike">
                        <a:latin typeface="Comfortaa"/>
                        <a:ea typeface="Comfortaa"/>
                        <a:cs typeface="Comfortaa"/>
                        <a:sym typeface="Comfortaa"/>
                      </a:endParaRPr>
                    </a:p>
                    <a:p>
                      <a:pPr indent="0" lvl="0" marL="0" marR="0" rtl="0" algn="ctr">
                        <a:spcBef>
                          <a:spcPts val="0"/>
                        </a:spcBef>
                        <a:spcAft>
                          <a:spcPts val="0"/>
                        </a:spcAft>
                        <a:buNone/>
                      </a:pPr>
                      <a:r>
                        <a:rPr b="1" lang="pt-BR" sz="1500" u="none" cap="none" strike="noStrike">
                          <a:latin typeface="Comfortaa"/>
                          <a:ea typeface="Comfortaa"/>
                          <a:cs typeface="Comfortaa"/>
                          <a:sym typeface="Comfortaa"/>
                        </a:rPr>
                        <a:t>CAUSA</a:t>
                      </a:r>
                      <a:endParaRPr b="1"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Pecado</a:t>
                      </a:r>
                      <a:endParaRPr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Ilusão</a:t>
                      </a:r>
                      <a:endParaRPr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Destino</a:t>
                      </a:r>
                      <a:endParaRPr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rPr lang="pt-BR" sz="1500" u="none" cap="none" strike="noStrike">
                          <a:latin typeface="Comfortaa"/>
                          <a:ea typeface="Comfortaa"/>
                          <a:cs typeface="Comfortaa"/>
                          <a:sym typeface="Comfortaa"/>
                        </a:rPr>
                        <a:t>Conflito</a:t>
                      </a:r>
                      <a:endParaRPr sz="1100">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Cósmico</a:t>
                      </a:r>
                      <a:endParaRPr sz="1500" u="none" cap="none" strike="noStrike">
                        <a:latin typeface="Comfortaa"/>
                        <a:ea typeface="Comfortaa"/>
                        <a:cs typeface="Comfortaa"/>
                        <a:sym typeface="Comfortaa"/>
                      </a:endParaRPr>
                    </a:p>
                  </a:txBody>
                  <a:tcPr marT="45725" marB="45725" marR="91450" marL="91450" anchor="ctr"/>
                </a:tc>
              </a:tr>
              <a:tr h="819125">
                <a:tc>
                  <a:txBody>
                    <a:bodyPr/>
                    <a:lstStyle/>
                    <a:p>
                      <a:pPr indent="0" lvl="0" marL="0" marR="0" rtl="0" algn="ctr">
                        <a:spcBef>
                          <a:spcPts val="0"/>
                        </a:spcBef>
                        <a:spcAft>
                          <a:spcPts val="0"/>
                        </a:spcAft>
                        <a:buNone/>
                      </a:pPr>
                      <a:r>
                        <a:t/>
                      </a:r>
                      <a:endParaRPr b="1" sz="1500" u="none" cap="none" strike="noStrike">
                        <a:latin typeface="Comfortaa"/>
                        <a:ea typeface="Comfortaa"/>
                        <a:cs typeface="Comfortaa"/>
                        <a:sym typeface="Comfortaa"/>
                      </a:endParaRPr>
                    </a:p>
                    <a:p>
                      <a:pPr indent="0" lvl="0" marL="0" marR="0" rtl="0" algn="ctr">
                        <a:spcBef>
                          <a:spcPts val="0"/>
                        </a:spcBef>
                        <a:spcAft>
                          <a:spcPts val="0"/>
                        </a:spcAft>
                        <a:buNone/>
                      </a:pPr>
                      <a:r>
                        <a:rPr b="1" lang="pt-BR" sz="1500" u="none" cap="none" strike="noStrike">
                          <a:latin typeface="Comfortaa"/>
                          <a:ea typeface="Comfortaa"/>
                          <a:cs typeface="Comfortaa"/>
                          <a:sym typeface="Comfortaa"/>
                        </a:rPr>
                        <a:t>RESPOSTA</a:t>
                      </a:r>
                      <a:endParaRPr b="1"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Fazer o bem</a:t>
                      </a:r>
                      <a:endParaRPr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Desapegar-se</a:t>
                      </a:r>
                      <a:endParaRPr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Perseverar</a:t>
                      </a:r>
                      <a:endParaRPr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rPr lang="pt-BR" sz="1500" u="none" cap="none" strike="noStrike">
                          <a:latin typeface="Comfortaa"/>
                          <a:ea typeface="Comfortaa"/>
                          <a:cs typeface="Comfortaa"/>
                          <a:sym typeface="Comfortaa"/>
                        </a:rPr>
                        <a:t>Tornar mais pura a felicidade</a:t>
                      </a:r>
                      <a:endParaRPr sz="1500" u="none" cap="none" strike="noStrike">
                        <a:latin typeface="Comfortaa"/>
                        <a:ea typeface="Comfortaa"/>
                        <a:cs typeface="Comfortaa"/>
                        <a:sym typeface="Comfortaa"/>
                      </a:endParaRPr>
                    </a:p>
                  </a:txBody>
                  <a:tcPr marT="45725" marB="45725" marR="91450" marL="91450"/>
                </a:tc>
              </a:tr>
              <a:tr h="819125">
                <a:tc>
                  <a:txBody>
                    <a:bodyPr/>
                    <a:lstStyle/>
                    <a:p>
                      <a:pPr indent="0" lvl="0" marL="0" marR="0" rtl="0" algn="ctr">
                        <a:spcBef>
                          <a:spcPts val="0"/>
                        </a:spcBef>
                        <a:spcAft>
                          <a:spcPts val="0"/>
                        </a:spcAft>
                        <a:buNone/>
                      </a:pPr>
                      <a:r>
                        <a:t/>
                      </a:r>
                      <a:endParaRPr b="1" sz="1500" u="none" cap="none" strike="noStrike">
                        <a:latin typeface="Comfortaa"/>
                        <a:ea typeface="Comfortaa"/>
                        <a:cs typeface="Comfortaa"/>
                        <a:sym typeface="Comfortaa"/>
                      </a:endParaRPr>
                    </a:p>
                    <a:p>
                      <a:pPr indent="0" lvl="0" marL="0" marR="0" rtl="0" algn="ctr">
                        <a:spcBef>
                          <a:spcPts val="0"/>
                        </a:spcBef>
                        <a:spcAft>
                          <a:spcPts val="0"/>
                        </a:spcAft>
                        <a:buNone/>
                      </a:pPr>
                      <a:r>
                        <a:rPr b="1" lang="pt-BR" sz="1500" u="none" cap="none" strike="noStrike">
                          <a:latin typeface="Comfortaa"/>
                          <a:ea typeface="Comfortaa"/>
                          <a:cs typeface="Comfortaa"/>
                          <a:sym typeface="Comfortaa"/>
                        </a:rPr>
                        <a:t>DESFECHO</a:t>
                      </a:r>
                      <a:endParaRPr b="1"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rPr lang="pt-BR" sz="1500" u="none" cap="none" strike="noStrike">
                          <a:latin typeface="Comfortaa"/>
                          <a:ea typeface="Comfortaa"/>
                          <a:cs typeface="Comfortaa"/>
                          <a:sym typeface="Comfortaa"/>
                        </a:rPr>
                        <a:t>Bênção eterna</a:t>
                      </a:r>
                      <a:endParaRPr sz="1500" u="none" cap="none" strike="noStrike">
                        <a:latin typeface="Comfortaa"/>
                        <a:ea typeface="Comfortaa"/>
                        <a:cs typeface="Comfortaa"/>
                        <a:sym typeface="Comfortaa"/>
                      </a:endParaRPr>
                    </a:p>
                  </a:txBody>
                  <a:tcPr marT="45725" marB="45725" marR="91450" marL="91450" anchor="ctr"/>
                </a:tc>
                <a:tc>
                  <a:txBody>
                    <a:bodyPr/>
                    <a:lstStyle/>
                    <a:p>
                      <a:pPr indent="0" lvl="0" marL="0" marR="0" rtl="0" algn="ctr">
                        <a:spcBef>
                          <a:spcPts val="0"/>
                        </a:spcBef>
                        <a:spcAft>
                          <a:spcPts val="0"/>
                        </a:spcAft>
                        <a:buNone/>
                      </a:pPr>
                      <a:r>
                        <a:t/>
                      </a:r>
                      <a:endParaRPr sz="1500" u="none" cap="none" strike="noStrike">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Iluminação</a:t>
                      </a:r>
                      <a:endParaRPr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t/>
                      </a:r>
                      <a:endParaRPr sz="1500" u="none" cap="none" strike="noStrike">
                        <a:latin typeface="Comfortaa"/>
                        <a:ea typeface="Comfortaa"/>
                        <a:cs typeface="Comfortaa"/>
                        <a:sym typeface="Comfortaa"/>
                      </a:endParaRPr>
                    </a:p>
                    <a:p>
                      <a:pPr indent="0" lvl="0" marL="0" marR="0" rtl="0" algn="ctr">
                        <a:spcBef>
                          <a:spcPts val="0"/>
                        </a:spcBef>
                        <a:spcAft>
                          <a:spcPts val="0"/>
                        </a:spcAft>
                        <a:buNone/>
                      </a:pPr>
                      <a:r>
                        <a:rPr lang="pt-BR" sz="1500" u="none" cap="none" strike="noStrike">
                          <a:latin typeface="Comfortaa"/>
                          <a:ea typeface="Comfortaa"/>
                          <a:cs typeface="Comfortaa"/>
                          <a:sym typeface="Comfortaa"/>
                        </a:rPr>
                        <a:t>Glória e honra</a:t>
                      </a:r>
                      <a:endParaRPr sz="1500" u="none" cap="none" strike="noStrike">
                        <a:latin typeface="Comfortaa"/>
                        <a:ea typeface="Comfortaa"/>
                        <a:cs typeface="Comfortaa"/>
                        <a:sym typeface="Comfortaa"/>
                      </a:endParaRPr>
                    </a:p>
                  </a:txBody>
                  <a:tcPr marT="45725" marB="45725" marR="91450" marL="91450"/>
                </a:tc>
                <a:tc>
                  <a:txBody>
                    <a:bodyPr/>
                    <a:lstStyle/>
                    <a:p>
                      <a:pPr indent="0" lvl="0" marL="0" marR="0" rtl="0" algn="ctr">
                        <a:spcBef>
                          <a:spcPts val="0"/>
                        </a:spcBef>
                        <a:spcAft>
                          <a:spcPts val="0"/>
                        </a:spcAft>
                        <a:buNone/>
                      </a:pPr>
                      <a:r>
                        <a:rPr lang="pt-BR" sz="1500" u="none" cap="none" strike="noStrike">
                          <a:latin typeface="Comfortaa"/>
                          <a:ea typeface="Comfortaa"/>
                          <a:cs typeface="Comfortaa"/>
                          <a:sym typeface="Comfortaa"/>
                        </a:rPr>
                        <a:t>Triunfo da luz</a:t>
                      </a:r>
                      <a:endParaRPr sz="1500" u="none" cap="none" strike="noStrike">
                        <a:latin typeface="Comfortaa"/>
                        <a:ea typeface="Comfortaa"/>
                        <a:cs typeface="Comfortaa"/>
                        <a:sym typeface="Comfortaa"/>
                      </a:endParaRPr>
                    </a:p>
                  </a:txBody>
                  <a:tcPr marT="45725" marB="45725" marR="91450" marL="9145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62" name="Google Shape;62;p14"/>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63" name="Google Shape;63;p14"/>
          <p:cNvSpPr txBox="1"/>
          <p:nvPr/>
        </p:nvSpPr>
        <p:spPr>
          <a:xfrm>
            <a:off x="378600" y="274088"/>
            <a:ext cx="69843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200">
                <a:solidFill>
                  <a:srgbClr val="1C4587"/>
                </a:solidFill>
                <a:latin typeface="Comfortaa"/>
                <a:ea typeface="Comfortaa"/>
                <a:cs typeface="Comfortaa"/>
                <a:sym typeface="Comfortaa"/>
              </a:rPr>
              <a:t>A realidade do Sofrimento</a:t>
            </a:r>
            <a:endParaRPr b="1" sz="2200">
              <a:solidFill>
                <a:srgbClr val="1C4587"/>
              </a:solidFill>
              <a:latin typeface="Comfortaa"/>
              <a:ea typeface="Comfortaa"/>
              <a:cs typeface="Comfortaa"/>
              <a:sym typeface="Comfortaa"/>
            </a:endParaRPr>
          </a:p>
        </p:txBody>
      </p:sp>
      <p:sp>
        <p:nvSpPr>
          <p:cNvPr id="64" name="Google Shape;64;p14"/>
          <p:cNvSpPr txBox="1"/>
          <p:nvPr/>
        </p:nvSpPr>
        <p:spPr>
          <a:xfrm>
            <a:off x="443850" y="1187975"/>
            <a:ext cx="8211300" cy="3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3300">
                <a:latin typeface="Comfortaa"/>
                <a:ea typeface="Comfortaa"/>
                <a:cs typeface="Comfortaa"/>
                <a:sym typeface="Comfortaa"/>
              </a:rPr>
              <a:t>“Estas coisas vos tenho dito para que tenhais paz em mim. </a:t>
            </a:r>
            <a:r>
              <a:rPr b="1" lang="pt-BR" sz="3300">
                <a:latin typeface="Comfortaa"/>
                <a:ea typeface="Comfortaa"/>
                <a:cs typeface="Comfortaa"/>
                <a:sym typeface="Comfortaa"/>
              </a:rPr>
              <a:t>No mundo, passais por aflições</a:t>
            </a:r>
            <a:r>
              <a:rPr lang="pt-BR" sz="3300">
                <a:latin typeface="Comfortaa"/>
                <a:ea typeface="Comfortaa"/>
                <a:cs typeface="Comfortaa"/>
                <a:sym typeface="Comfortaa"/>
              </a:rPr>
              <a:t>; mas tende bom ânimo; eu venci o mundo”.</a:t>
            </a:r>
            <a:endParaRPr sz="3300">
              <a:latin typeface="Comfortaa"/>
              <a:ea typeface="Comfortaa"/>
              <a:cs typeface="Comfortaa"/>
              <a:sym typeface="Comfortaa"/>
            </a:endParaRPr>
          </a:p>
          <a:p>
            <a:pPr indent="0" lvl="0" marL="0" rtl="0" algn="l">
              <a:spcBef>
                <a:spcPts val="0"/>
              </a:spcBef>
              <a:spcAft>
                <a:spcPts val="0"/>
              </a:spcAft>
              <a:buNone/>
            </a:pPr>
            <a:r>
              <a:t/>
            </a:r>
            <a:endParaRPr sz="33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r">
              <a:spcBef>
                <a:spcPts val="0"/>
              </a:spcBef>
              <a:spcAft>
                <a:spcPts val="0"/>
              </a:spcAft>
              <a:buNone/>
            </a:pPr>
            <a:r>
              <a:rPr lang="pt-BR" sz="2000">
                <a:latin typeface="Comfortaa"/>
                <a:ea typeface="Comfortaa"/>
                <a:cs typeface="Comfortaa"/>
                <a:sym typeface="Comfortaa"/>
              </a:rPr>
              <a:t>Palavras de </a:t>
            </a:r>
            <a:r>
              <a:rPr b="1" lang="pt-BR" sz="2000">
                <a:latin typeface="Comfortaa"/>
                <a:ea typeface="Comfortaa"/>
                <a:cs typeface="Comfortaa"/>
                <a:sym typeface="Comfortaa"/>
              </a:rPr>
              <a:t>Jesus</a:t>
            </a:r>
            <a:r>
              <a:rPr lang="pt-BR" sz="2000">
                <a:latin typeface="Comfortaa"/>
                <a:ea typeface="Comfortaa"/>
                <a:cs typeface="Comfortaa"/>
                <a:sym typeface="Comfortaa"/>
              </a:rPr>
              <a:t> em </a:t>
            </a:r>
            <a:r>
              <a:rPr b="1" lang="pt-BR" sz="2000">
                <a:latin typeface="Comfortaa"/>
                <a:ea typeface="Comfortaa"/>
                <a:cs typeface="Comfortaa"/>
                <a:sym typeface="Comfortaa"/>
              </a:rPr>
              <a:t>João 16.33</a:t>
            </a:r>
            <a:r>
              <a:rPr lang="pt-BR" sz="2000">
                <a:latin typeface="Comfortaa"/>
                <a:ea typeface="Comfortaa"/>
                <a:cs typeface="Comfortaa"/>
                <a:sym typeface="Comfortaa"/>
              </a:rPr>
              <a:t>.</a:t>
            </a:r>
            <a:endParaRPr sz="2000">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2"/>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04" name="Google Shape;204;p32"/>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05" name="Google Shape;205;p32"/>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de fato é</a:t>
            </a:r>
            <a:r>
              <a:rPr b="1" lang="pt-BR" sz="2100">
                <a:solidFill>
                  <a:srgbClr val="1C4587"/>
                </a:solidFill>
                <a:latin typeface="Comfortaa"/>
                <a:ea typeface="Comfortaa"/>
                <a:cs typeface="Comfortaa"/>
                <a:sym typeface="Comfortaa"/>
              </a:rPr>
              <a:t> o Sofrimento?</a:t>
            </a:r>
            <a:endParaRPr b="1" sz="2100">
              <a:solidFill>
                <a:srgbClr val="1C4587"/>
              </a:solidFill>
              <a:latin typeface="Comfortaa"/>
              <a:ea typeface="Comfortaa"/>
              <a:cs typeface="Comfortaa"/>
              <a:sym typeface="Comfortaa"/>
            </a:endParaRPr>
          </a:p>
        </p:txBody>
      </p:sp>
      <p:sp>
        <p:nvSpPr>
          <p:cNvPr id="206" name="Google Shape;206;p32"/>
          <p:cNvSpPr txBox="1"/>
          <p:nvPr/>
        </p:nvSpPr>
        <p:spPr>
          <a:xfrm>
            <a:off x="466350" y="1005225"/>
            <a:ext cx="8211300" cy="3590100"/>
          </a:xfrm>
          <a:prstGeom prst="rect">
            <a:avLst/>
          </a:prstGeom>
          <a:noFill/>
          <a:ln>
            <a:noFill/>
          </a:ln>
        </p:spPr>
        <p:txBody>
          <a:bodyPr anchorCtr="0" anchor="t" bIns="91425" lIns="91425" spcFirstLastPara="1" rIns="91425" wrap="square" tIns="91425">
            <a:noAutofit/>
          </a:bodyPr>
          <a:lstStyle/>
          <a:p>
            <a:pPr indent="0" lvl="0" marL="0" rtl="0" algn="ctr">
              <a:lnSpc>
                <a:spcPct val="160000"/>
              </a:lnSpc>
              <a:spcBef>
                <a:spcPts val="0"/>
              </a:spcBef>
              <a:spcAft>
                <a:spcPts val="0"/>
              </a:spcAft>
              <a:buNone/>
            </a:pPr>
            <a:r>
              <a:rPr lang="pt-BR" sz="2700">
                <a:solidFill>
                  <a:schemeClr val="dk1"/>
                </a:solidFill>
                <a:latin typeface="Comfortaa"/>
                <a:ea typeface="Comfortaa"/>
                <a:cs typeface="Comfortaa"/>
                <a:sym typeface="Comfortaa"/>
              </a:rPr>
              <a:t>A </a:t>
            </a:r>
            <a:r>
              <a:rPr b="1" lang="pt-BR" sz="2700">
                <a:solidFill>
                  <a:schemeClr val="dk1"/>
                </a:solidFill>
                <a:latin typeface="Comfortaa"/>
                <a:ea typeface="Comfortaa"/>
                <a:cs typeface="Comfortaa"/>
                <a:sym typeface="Comfortaa"/>
              </a:rPr>
              <a:t>cosmovisão cristã</a:t>
            </a:r>
            <a:r>
              <a:rPr lang="pt-BR" sz="2700">
                <a:solidFill>
                  <a:schemeClr val="dk1"/>
                </a:solidFill>
                <a:latin typeface="Comfortaa"/>
                <a:ea typeface="Comfortaa"/>
                <a:cs typeface="Comfortaa"/>
                <a:sym typeface="Comfortaa"/>
              </a:rPr>
              <a:t> é a única capaz de oferecer </a:t>
            </a:r>
            <a:r>
              <a:rPr b="1" lang="pt-BR" sz="2700">
                <a:solidFill>
                  <a:schemeClr val="dk1"/>
                </a:solidFill>
                <a:latin typeface="Comfortaa"/>
                <a:ea typeface="Comfortaa"/>
                <a:cs typeface="Comfortaa"/>
                <a:sym typeface="Comfortaa"/>
              </a:rPr>
              <a:t>real sentido</a:t>
            </a:r>
            <a:r>
              <a:rPr lang="pt-BR" sz="2700">
                <a:solidFill>
                  <a:schemeClr val="dk1"/>
                </a:solidFill>
                <a:latin typeface="Comfortaa"/>
                <a:ea typeface="Comfortaa"/>
                <a:cs typeface="Comfortaa"/>
                <a:sym typeface="Comfortaa"/>
              </a:rPr>
              <a:t> ao fenômeno do </a:t>
            </a:r>
            <a:r>
              <a:rPr b="1" lang="pt-BR" sz="2700">
                <a:solidFill>
                  <a:schemeClr val="dk1"/>
                </a:solidFill>
                <a:latin typeface="Comfortaa"/>
                <a:ea typeface="Comfortaa"/>
                <a:cs typeface="Comfortaa"/>
                <a:sym typeface="Comfortaa"/>
              </a:rPr>
              <a:t>sofrimento humano</a:t>
            </a:r>
            <a:r>
              <a:rPr lang="pt-BR" sz="2700">
                <a:solidFill>
                  <a:schemeClr val="dk1"/>
                </a:solidFill>
                <a:latin typeface="Comfortaa"/>
                <a:ea typeface="Comfortaa"/>
                <a:cs typeface="Comfortaa"/>
                <a:sym typeface="Comfortaa"/>
              </a:rPr>
              <a:t>. Nenhuma cultura, teoria ou filosofia pode significar o sofrimento como o cristianismo.</a:t>
            </a:r>
            <a:endParaRPr sz="2000">
              <a:solidFill>
                <a:schemeClr val="dk1"/>
              </a:solidFill>
              <a:latin typeface="Comfortaa"/>
              <a:ea typeface="Comfortaa"/>
              <a:cs typeface="Comfortaa"/>
              <a:sym typeface="Comfortaa"/>
            </a:endParaRPr>
          </a:p>
          <a:p>
            <a:pPr indent="0" lvl="0" marL="0" rtl="0" algn="ctr">
              <a:lnSpc>
                <a:spcPct val="160000"/>
              </a:lnSpc>
              <a:spcBef>
                <a:spcPts val="0"/>
              </a:spcBef>
              <a:spcAft>
                <a:spcPts val="0"/>
              </a:spcAft>
              <a:buNone/>
            </a:pPr>
            <a:r>
              <a:t/>
            </a:r>
            <a:endParaRPr sz="900">
              <a:solidFill>
                <a:schemeClr val="dk1"/>
              </a:solidFill>
              <a:latin typeface="Comfortaa"/>
              <a:ea typeface="Comfortaa"/>
              <a:cs typeface="Comfortaa"/>
              <a:sym typeface="Comfortaa"/>
            </a:endParaRPr>
          </a:p>
          <a:p>
            <a:pPr indent="0" lvl="0" marL="365760" rtl="0" algn="r">
              <a:lnSpc>
                <a:spcPct val="160000"/>
              </a:lnSpc>
              <a:spcBef>
                <a:spcPts val="0"/>
              </a:spcBef>
              <a:spcAft>
                <a:spcPts val="0"/>
              </a:spcAft>
              <a:buNone/>
            </a:pPr>
            <a:r>
              <a:rPr lang="pt-BR" sz="2200">
                <a:solidFill>
                  <a:schemeClr val="dk1"/>
                </a:solidFill>
                <a:latin typeface="Comfortaa"/>
                <a:ea typeface="Comfortaa"/>
                <a:cs typeface="Comfortaa"/>
                <a:sym typeface="Comfortaa"/>
              </a:rPr>
              <a:t>Keller, 2016.</a:t>
            </a:r>
            <a:endParaRPr sz="22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3"/>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12" name="Google Shape;212;p33"/>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13" name="Google Shape;213;p33"/>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de fato é o Sofrimento?</a:t>
            </a:r>
            <a:endParaRPr b="1" sz="2100">
              <a:solidFill>
                <a:srgbClr val="1C4587"/>
              </a:solidFill>
              <a:latin typeface="Comfortaa"/>
              <a:ea typeface="Comfortaa"/>
              <a:cs typeface="Comfortaa"/>
              <a:sym typeface="Comfortaa"/>
            </a:endParaRPr>
          </a:p>
        </p:txBody>
      </p:sp>
      <p:sp>
        <p:nvSpPr>
          <p:cNvPr id="214" name="Google Shape;214;p33"/>
          <p:cNvSpPr txBox="1"/>
          <p:nvPr/>
        </p:nvSpPr>
        <p:spPr>
          <a:xfrm>
            <a:off x="466350" y="1005225"/>
            <a:ext cx="8211300" cy="3590100"/>
          </a:xfrm>
          <a:prstGeom prst="rect">
            <a:avLst/>
          </a:prstGeom>
          <a:noFill/>
          <a:ln>
            <a:noFill/>
          </a:ln>
        </p:spPr>
        <p:txBody>
          <a:bodyPr anchorCtr="0" anchor="t" bIns="91425" lIns="91425" spcFirstLastPara="1" rIns="91425" wrap="square" tIns="91425">
            <a:noAutofit/>
          </a:bodyPr>
          <a:lstStyle/>
          <a:p>
            <a:pPr indent="0" lvl="0" marL="0" rtl="0" algn="ctr">
              <a:lnSpc>
                <a:spcPct val="160000"/>
              </a:lnSpc>
              <a:spcBef>
                <a:spcPts val="0"/>
              </a:spcBef>
              <a:spcAft>
                <a:spcPts val="0"/>
              </a:spcAft>
              <a:buNone/>
            </a:pPr>
            <a:r>
              <a:rPr b="1" lang="pt-BR" sz="3200">
                <a:solidFill>
                  <a:schemeClr val="dk1"/>
                </a:solidFill>
                <a:latin typeface="Comfortaa"/>
                <a:ea typeface="Comfortaa"/>
                <a:cs typeface="Comfortaa"/>
                <a:sym typeface="Comfortaa"/>
              </a:rPr>
              <a:t>“Eu estou em paz. Eu não tenho medo. Sei que Deus está cuidando de mim”</a:t>
            </a:r>
            <a:r>
              <a:rPr lang="pt-BR" sz="3200">
                <a:solidFill>
                  <a:schemeClr val="dk1"/>
                </a:solidFill>
                <a:latin typeface="Comfortaa"/>
                <a:ea typeface="Comfortaa"/>
                <a:cs typeface="Comfortaa"/>
                <a:sym typeface="Comfortaa"/>
              </a:rPr>
              <a:t>.</a:t>
            </a:r>
            <a:endParaRPr sz="900">
              <a:solidFill>
                <a:schemeClr val="dk1"/>
              </a:solidFill>
              <a:latin typeface="Comfortaa"/>
              <a:ea typeface="Comfortaa"/>
              <a:cs typeface="Comfortaa"/>
              <a:sym typeface="Comfortaa"/>
            </a:endParaRPr>
          </a:p>
          <a:p>
            <a:pPr indent="0" lvl="0" marL="365760" rtl="0" algn="r">
              <a:lnSpc>
                <a:spcPct val="160000"/>
              </a:lnSpc>
              <a:spcBef>
                <a:spcPts val="0"/>
              </a:spcBef>
              <a:spcAft>
                <a:spcPts val="0"/>
              </a:spcAft>
              <a:buNone/>
            </a:pPr>
            <a:r>
              <a:t/>
            </a:r>
            <a:endParaRPr sz="2200">
              <a:solidFill>
                <a:schemeClr val="dk1"/>
              </a:solidFill>
              <a:latin typeface="Comfortaa"/>
              <a:ea typeface="Comfortaa"/>
              <a:cs typeface="Comfortaa"/>
              <a:sym typeface="Comfortaa"/>
            </a:endParaRPr>
          </a:p>
          <a:p>
            <a:pPr indent="0" lvl="0" marL="365760" rtl="0" algn="r">
              <a:lnSpc>
                <a:spcPct val="160000"/>
              </a:lnSpc>
              <a:spcBef>
                <a:spcPts val="0"/>
              </a:spcBef>
              <a:spcAft>
                <a:spcPts val="0"/>
              </a:spcAft>
              <a:buNone/>
            </a:pPr>
            <a:r>
              <a:rPr b="1" lang="pt-BR" sz="1600">
                <a:solidFill>
                  <a:schemeClr val="dk1"/>
                </a:solidFill>
                <a:latin typeface="Comfortaa"/>
                <a:ea typeface="Comfortaa"/>
                <a:cs typeface="Comfortaa"/>
                <a:sym typeface="Comfortaa"/>
              </a:rPr>
              <a:t>Fala de um paciente adolescente em tratamento, após descobrir uma metástase cerebral.</a:t>
            </a:r>
            <a:endParaRPr b="1" sz="16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4"/>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20" name="Google Shape;220;p34"/>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21" name="Google Shape;221;p34"/>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de fato é o Sofrimento?</a:t>
            </a:r>
            <a:endParaRPr b="1" sz="2100">
              <a:solidFill>
                <a:srgbClr val="1C4587"/>
              </a:solidFill>
              <a:latin typeface="Comfortaa"/>
              <a:ea typeface="Comfortaa"/>
              <a:cs typeface="Comfortaa"/>
              <a:sym typeface="Comfortaa"/>
            </a:endParaRPr>
          </a:p>
        </p:txBody>
      </p:sp>
      <p:sp>
        <p:nvSpPr>
          <p:cNvPr id="222" name="Google Shape;222;p34"/>
          <p:cNvSpPr txBox="1"/>
          <p:nvPr/>
        </p:nvSpPr>
        <p:spPr>
          <a:xfrm>
            <a:off x="466350" y="1005225"/>
            <a:ext cx="8211300" cy="3590100"/>
          </a:xfrm>
          <a:prstGeom prst="rect">
            <a:avLst/>
          </a:prstGeom>
          <a:noFill/>
          <a:ln>
            <a:noFill/>
          </a:ln>
        </p:spPr>
        <p:txBody>
          <a:bodyPr anchorCtr="0" anchor="t" bIns="91425" lIns="91425" spcFirstLastPara="1" rIns="91425" wrap="square" tIns="91425">
            <a:noAutofit/>
          </a:bodyPr>
          <a:lstStyle/>
          <a:p>
            <a:pPr indent="-361950" lvl="0" marL="457200" rtl="0" algn="l">
              <a:lnSpc>
                <a:spcPct val="160000"/>
              </a:lnSpc>
              <a:spcBef>
                <a:spcPts val="0"/>
              </a:spcBef>
              <a:spcAft>
                <a:spcPts val="0"/>
              </a:spcAft>
              <a:buClr>
                <a:schemeClr val="dk1"/>
              </a:buClr>
              <a:buSzPts val="2100"/>
              <a:buFont typeface="Comfortaa"/>
              <a:buChar char="●"/>
            </a:pPr>
            <a:r>
              <a:rPr lang="pt-BR" sz="2100">
                <a:solidFill>
                  <a:schemeClr val="dk1"/>
                </a:solidFill>
                <a:latin typeface="Comfortaa"/>
                <a:ea typeface="Comfortaa"/>
                <a:cs typeface="Comfortaa"/>
                <a:sym typeface="Comfortaa"/>
              </a:rPr>
              <a:t>É uma experiência </a:t>
            </a:r>
            <a:r>
              <a:rPr b="1" lang="pt-BR" sz="2100">
                <a:solidFill>
                  <a:schemeClr val="dk1"/>
                </a:solidFill>
                <a:latin typeface="Comfortaa"/>
                <a:ea typeface="Comfortaa"/>
                <a:cs typeface="Comfortaa"/>
                <a:sym typeface="Comfortaa"/>
              </a:rPr>
              <a:t>comum a todo ser humano</a:t>
            </a:r>
            <a:r>
              <a:rPr lang="pt-BR" sz="2100">
                <a:solidFill>
                  <a:schemeClr val="dk1"/>
                </a:solidFill>
                <a:latin typeface="Comfortaa"/>
                <a:ea typeface="Comfortaa"/>
                <a:cs typeface="Comfortaa"/>
                <a:sym typeface="Comfortaa"/>
              </a:rPr>
              <a:t>: cristãos e não cristãos estão sujeitos a sofrer (cf. Eclesiastes 3. 1-8; Mateus 5.45).</a:t>
            </a:r>
            <a:endParaRPr sz="2100">
              <a:solidFill>
                <a:schemeClr val="dk1"/>
              </a:solidFill>
              <a:latin typeface="Comfortaa"/>
              <a:ea typeface="Comfortaa"/>
              <a:cs typeface="Comfortaa"/>
              <a:sym typeface="Comfortaa"/>
            </a:endParaRPr>
          </a:p>
          <a:p>
            <a:pPr indent="-361950" lvl="0" marL="457200" rtl="0" algn="l">
              <a:lnSpc>
                <a:spcPct val="160000"/>
              </a:lnSpc>
              <a:spcBef>
                <a:spcPts val="0"/>
              </a:spcBef>
              <a:spcAft>
                <a:spcPts val="0"/>
              </a:spcAft>
              <a:buClr>
                <a:schemeClr val="dk1"/>
              </a:buClr>
              <a:buSzPts val="2100"/>
              <a:buFont typeface="Comfortaa"/>
              <a:buChar char="●"/>
            </a:pPr>
            <a:r>
              <a:rPr lang="pt-BR" sz="2100">
                <a:solidFill>
                  <a:schemeClr val="dk1"/>
                </a:solidFill>
                <a:latin typeface="Comfortaa"/>
                <a:ea typeface="Comfortaa"/>
                <a:cs typeface="Comfortaa"/>
                <a:sym typeface="Comfortaa"/>
              </a:rPr>
              <a:t>É um </a:t>
            </a:r>
            <a:r>
              <a:rPr b="1" lang="pt-BR" sz="2100">
                <a:solidFill>
                  <a:schemeClr val="dk1"/>
                </a:solidFill>
                <a:latin typeface="Comfortaa"/>
                <a:ea typeface="Comfortaa"/>
                <a:cs typeface="Comfortaa"/>
                <a:sym typeface="Comfortaa"/>
              </a:rPr>
              <a:t>instrumento de Deus</a:t>
            </a:r>
            <a:r>
              <a:rPr lang="pt-BR" sz="2100">
                <a:solidFill>
                  <a:schemeClr val="dk1"/>
                </a:solidFill>
                <a:latin typeface="Comfortaa"/>
                <a:ea typeface="Comfortaa"/>
                <a:cs typeface="Comfortaa"/>
                <a:sym typeface="Comfortaa"/>
              </a:rPr>
              <a:t> para </a:t>
            </a:r>
            <a:r>
              <a:rPr b="1" lang="pt-BR" sz="2100">
                <a:solidFill>
                  <a:schemeClr val="dk1"/>
                </a:solidFill>
                <a:latin typeface="Comfortaa"/>
                <a:ea typeface="Comfortaa"/>
                <a:cs typeface="Comfortaa"/>
                <a:sym typeface="Comfortaa"/>
              </a:rPr>
              <a:t>produzirmos perseverança</a:t>
            </a:r>
            <a:r>
              <a:rPr lang="pt-BR" sz="2100">
                <a:solidFill>
                  <a:schemeClr val="dk1"/>
                </a:solidFill>
                <a:latin typeface="Comfortaa"/>
                <a:ea typeface="Comfortaa"/>
                <a:cs typeface="Comfortaa"/>
                <a:sym typeface="Comfortaa"/>
              </a:rPr>
              <a:t> (cf. Tiago 1. 3).</a:t>
            </a:r>
            <a:endParaRPr sz="2100">
              <a:solidFill>
                <a:schemeClr val="dk1"/>
              </a:solidFill>
              <a:latin typeface="Comfortaa"/>
              <a:ea typeface="Comfortaa"/>
              <a:cs typeface="Comfortaa"/>
              <a:sym typeface="Comfortaa"/>
            </a:endParaRPr>
          </a:p>
          <a:p>
            <a:pPr indent="-361950" lvl="0" marL="457200" rtl="0" algn="l">
              <a:lnSpc>
                <a:spcPct val="160000"/>
              </a:lnSpc>
              <a:spcBef>
                <a:spcPts val="0"/>
              </a:spcBef>
              <a:spcAft>
                <a:spcPts val="0"/>
              </a:spcAft>
              <a:buClr>
                <a:schemeClr val="dk1"/>
              </a:buClr>
              <a:buSzPts val="2100"/>
              <a:buFont typeface="Comfortaa"/>
              <a:buChar char="●"/>
            </a:pPr>
            <a:r>
              <a:rPr lang="pt-BR" sz="2100">
                <a:solidFill>
                  <a:schemeClr val="dk1"/>
                </a:solidFill>
                <a:latin typeface="Comfortaa"/>
                <a:ea typeface="Comfortaa"/>
                <a:cs typeface="Comfortaa"/>
                <a:sym typeface="Comfortaa"/>
              </a:rPr>
              <a:t>É a </a:t>
            </a:r>
            <a:r>
              <a:rPr b="1" lang="pt-BR" sz="2100">
                <a:solidFill>
                  <a:schemeClr val="dk1"/>
                </a:solidFill>
                <a:latin typeface="Comfortaa"/>
                <a:ea typeface="Comfortaa"/>
                <a:cs typeface="Comfortaa"/>
                <a:sym typeface="Comfortaa"/>
              </a:rPr>
              <a:t>prova </a:t>
            </a:r>
            <a:r>
              <a:rPr lang="pt-BR" sz="2100">
                <a:solidFill>
                  <a:schemeClr val="dk1"/>
                </a:solidFill>
                <a:latin typeface="Comfortaa"/>
                <a:ea typeface="Comfortaa"/>
                <a:cs typeface="Comfortaa"/>
                <a:sym typeface="Comfortaa"/>
              </a:rPr>
              <a:t>de que </a:t>
            </a:r>
            <a:r>
              <a:rPr b="1" lang="pt-BR" sz="2100">
                <a:solidFill>
                  <a:schemeClr val="dk1"/>
                </a:solidFill>
                <a:latin typeface="Comfortaa"/>
                <a:ea typeface="Comfortaa"/>
                <a:cs typeface="Comfortaa"/>
                <a:sym typeface="Comfortaa"/>
              </a:rPr>
              <a:t>Deus nos ama</a:t>
            </a:r>
            <a:r>
              <a:rPr lang="pt-BR" sz="2100">
                <a:solidFill>
                  <a:schemeClr val="dk1"/>
                </a:solidFill>
                <a:latin typeface="Comfortaa"/>
                <a:ea typeface="Comfortaa"/>
                <a:cs typeface="Comfortaa"/>
                <a:sym typeface="Comfortaa"/>
              </a:rPr>
              <a:t> e </a:t>
            </a:r>
            <a:r>
              <a:rPr b="1" lang="pt-BR" sz="2100">
                <a:solidFill>
                  <a:schemeClr val="dk1"/>
                </a:solidFill>
                <a:latin typeface="Comfortaa"/>
                <a:ea typeface="Comfortaa"/>
                <a:cs typeface="Comfortaa"/>
                <a:sym typeface="Comfortaa"/>
              </a:rPr>
              <a:t>nos aperfeiçoa</a:t>
            </a:r>
            <a:r>
              <a:rPr lang="pt-BR" sz="2100">
                <a:solidFill>
                  <a:schemeClr val="dk1"/>
                </a:solidFill>
                <a:latin typeface="Comfortaa"/>
                <a:ea typeface="Comfortaa"/>
                <a:cs typeface="Comfortaa"/>
                <a:sym typeface="Comfortaa"/>
              </a:rPr>
              <a:t> (cf. Hebreus 12. 6-8).</a:t>
            </a:r>
            <a:endParaRPr sz="21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9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5"/>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28" name="Google Shape;228;p35"/>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29" name="Google Shape;229;p35"/>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de fato é o Sofrimento?</a:t>
            </a:r>
            <a:endParaRPr b="1" sz="2100">
              <a:solidFill>
                <a:srgbClr val="1C4587"/>
              </a:solidFill>
              <a:latin typeface="Comfortaa"/>
              <a:ea typeface="Comfortaa"/>
              <a:cs typeface="Comfortaa"/>
              <a:sym typeface="Comfortaa"/>
            </a:endParaRPr>
          </a:p>
        </p:txBody>
      </p:sp>
      <p:sp>
        <p:nvSpPr>
          <p:cNvPr id="230" name="Google Shape;230;p35"/>
          <p:cNvSpPr txBox="1"/>
          <p:nvPr/>
        </p:nvSpPr>
        <p:spPr>
          <a:xfrm>
            <a:off x="466350" y="1122725"/>
            <a:ext cx="8211300" cy="3590100"/>
          </a:xfrm>
          <a:prstGeom prst="rect">
            <a:avLst/>
          </a:prstGeom>
          <a:noFill/>
          <a:ln>
            <a:noFill/>
          </a:ln>
        </p:spPr>
        <p:txBody>
          <a:bodyPr anchorCtr="0" anchor="t" bIns="91425" lIns="91425" spcFirstLastPara="1" rIns="91425" wrap="square" tIns="91425">
            <a:noAutofit/>
          </a:bodyPr>
          <a:lstStyle/>
          <a:p>
            <a:pPr indent="0" lvl="0" marL="0" rtl="0" algn="ctr">
              <a:lnSpc>
                <a:spcPct val="160000"/>
              </a:lnSpc>
              <a:spcBef>
                <a:spcPts val="0"/>
              </a:spcBef>
              <a:spcAft>
                <a:spcPts val="0"/>
              </a:spcAft>
              <a:buNone/>
            </a:pPr>
            <a:r>
              <a:rPr lang="pt-BR" sz="2300">
                <a:solidFill>
                  <a:schemeClr val="dk1"/>
                </a:solidFill>
                <a:latin typeface="Comfortaa"/>
                <a:ea typeface="Comfortaa"/>
                <a:cs typeface="Comfortaa"/>
                <a:sym typeface="Comfortaa"/>
              </a:rPr>
              <a:t>“Na perspectiva moderna a </a:t>
            </a:r>
            <a:r>
              <a:rPr b="1" lang="pt-BR" sz="2300">
                <a:solidFill>
                  <a:schemeClr val="dk1"/>
                </a:solidFill>
                <a:latin typeface="Comfortaa"/>
                <a:ea typeface="Comfortaa"/>
                <a:cs typeface="Comfortaa"/>
                <a:sym typeface="Comfortaa"/>
              </a:rPr>
              <a:t>dor é um inimigo</a:t>
            </a:r>
            <a:r>
              <a:rPr lang="pt-BR" sz="2300">
                <a:solidFill>
                  <a:schemeClr val="dk1"/>
                </a:solidFill>
                <a:latin typeface="Comfortaa"/>
                <a:ea typeface="Comfortaa"/>
                <a:cs typeface="Comfortaa"/>
                <a:sym typeface="Comfortaa"/>
              </a:rPr>
              <a:t>, um </a:t>
            </a:r>
            <a:r>
              <a:rPr b="1" lang="pt-BR" sz="2300">
                <a:solidFill>
                  <a:schemeClr val="dk1"/>
                </a:solidFill>
                <a:latin typeface="Comfortaa"/>
                <a:ea typeface="Comfortaa"/>
                <a:cs typeface="Comfortaa"/>
                <a:sym typeface="Comfortaa"/>
              </a:rPr>
              <a:t>invasor sinistro que deve ser expulso</a:t>
            </a:r>
            <a:r>
              <a:rPr lang="pt-BR" sz="2300">
                <a:solidFill>
                  <a:schemeClr val="dk1"/>
                </a:solidFill>
                <a:latin typeface="Comfortaa"/>
                <a:ea typeface="Comfortaa"/>
                <a:cs typeface="Comfortaa"/>
                <a:sym typeface="Comfortaa"/>
              </a:rPr>
              <a:t>... Essa abordagem tem uma falha crucial, perigosa. </a:t>
            </a:r>
            <a:r>
              <a:rPr b="1" lang="pt-BR" sz="2300">
                <a:solidFill>
                  <a:schemeClr val="dk1"/>
                </a:solidFill>
                <a:latin typeface="Comfortaa"/>
                <a:ea typeface="Comfortaa"/>
                <a:cs typeface="Comfortaa"/>
                <a:sym typeface="Comfortaa"/>
              </a:rPr>
              <a:t>Considerada como um inimigo, e não um sinal de advertência, a dor perde o seu poder de instruir</a:t>
            </a:r>
            <a:r>
              <a:rPr lang="pt-BR" sz="2300">
                <a:solidFill>
                  <a:schemeClr val="dk1"/>
                </a:solidFill>
                <a:latin typeface="Comfortaa"/>
                <a:ea typeface="Comfortaa"/>
                <a:cs typeface="Comfortaa"/>
                <a:sym typeface="Comfortaa"/>
              </a:rPr>
              <a:t>”.</a:t>
            </a:r>
            <a:endParaRPr sz="2300">
              <a:solidFill>
                <a:schemeClr val="dk1"/>
              </a:solidFill>
              <a:latin typeface="Comfortaa"/>
              <a:ea typeface="Comfortaa"/>
              <a:cs typeface="Comfortaa"/>
              <a:sym typeface="Comfortaa"/>
            </a:endParaRPr>
          </a:p>
          <a:p>
            <a:pPr indent="0" lvl="0" marL="0" rtl="0" algn="ctr">
              <a:lnSpc>
                <a:spcPct val="160000"/>
              </a:lnSpc>
              <a:spcBef>
                <a:spcPts val="0"/>
              </a:spcBef>
              <a:spcAft>
                <a:spcPts val="0"/>
              </a:spcAft>
              <a:buNone/>
            </a:pPr>
            <a:r>
              <a:t/>
            </a:r>
            <a:endParaRPr sz="1700">
              <a:solidFill>
                <a:schemeClr val="dk1"/>
              </a:solidFill>
              <a:latin typeface="Comfortaa"/>
              <a:ea typeface="Comfortaa"/>
              <a:cs typeface="Comfortaa"/>
              <a:sym typeface="Comfortaa"/>
            </a:endParaRPr>
          </a:p>
          <a:p>
            <a:pPr indent="0" lvl="0" marL="0" rtl="0" algn="r">
              <a:lnSpc>
                <a:spcPct val="160000"/>
              </a:lnSpc>
              <a:spcBef>
                <a:spcPts val="0"/>
              </a:spcBef>
              <a:spcAft>
                <a:spcPts val="0"/>
              </a:spcAft>
              <a:buNone/>
            </a:pPr>
            <a:r>
              <a:rPr lang="pt-BR" sz="2300">
                <a:solidFill>
                  <a:schemeClr val="dk1"/>
                </a:solidFill>
                <a:latin typeface="Comfortaa"/>
                <a:ea typeface="Comfortaa"/>
                <a:cs typeface="Comfortaa"/>
                <a:sym typeface="Comfortaa"/>
              </a:rPr>
              <a:t>Paul Brand, 2005.</a:t>
            </a:r>
            <a:endParaRPr sz="23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9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6"/>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36" name="Google Shape;236;p36"/>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37" name="Google Shape;237;p36"/>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de fato é o Sofrimento?</a:t>
            </a:r>
            <a:endParaRPr b="1" sz="2100">
              <a:solidFill>
                <a:srgbClr val="1C4587"/>
              </a:solidFill>
              <a:latin typeface="Comfortaa"/>
              <a:ea typeface="Comfortaa"/>
              <a:cs typeface="Comfortaa"/>
              <a:sym typeface="Comfortaa"/>
            </a:endParaRPr>
          </a:p>
        </p:txBody>
      </p:sp>
      <p:sp>
        <p:nvSpPr>
          <p:cNvPr id="238" name="Google Shape;238;p36"/>
          <p:cNvSpPr txBox="1"/>
          <p:nvPr/>
        </p:nvSpPr>
        <p:spPr>
          <a:xfrm>
            <a:off x="466350" y="1122725"/>
            <a:ext cx="8211300" cy="3590100"/>
          </a:xfrm>
          <a:prstGeom prst="rect">
            <a:avLst/>
          </a:prstGeom>
          <a:noFill/>
          <a:ln>
            <a:noFill/>
          </a:ln>
        </p:spPr>
        <p:txBody>
          <a:bodyPr anchorCtr="0" anchor="t" bIns="91425" lIns="91425" spcFirstLastPara="1" rIns="91425" wrap="square" tIns="91425">
            <a:noAutofit/>
          </a:bodyPr>
          <a:lstStyle/>
          <a:p>
            <a:pPr indent="0" lvl="0" marL="457200" rtl="0" algn="l">
              <a:lnSpc>
                <a:spcPct val="160000"/>
              </a:lnSpc>
              <a:spcBef>
                <a:spcPts val="0"/>
              </a:spcBef>
              <a:spcAft>
                <a:spcPts val="0"/>
              </a:spcAft>
              <a:buNone/>
            </a:pPr>
            <a:r>
              <a:t/>
            </a:r>
            <a:endParaRPr sz="2400">
              <a:solidFill>
                <a:schemeClr val="dk1"/>
              </a:solidFill>
              <a:latin typeface="Comfortaa"/>
              <a:ea typeface="Comfortaa"/>
              <a:cs typeface="Comfortaa"/>
              <a:sym typeface="Comfortaa"/>
            </a:endParaRPr>
          </a:p>
          <a:p>
            <a:pPr indent="-381000" lvl="0" marL="457200" rtl="0" algn="l">
              <a:lnSpc>
                <a:spcPct val="160000"/>
              </a:lnSpc>
              <a:spcBef>
                <a:spcPts val="0"/>
              </a:spcBef>
              <a:spcAft>
                <a:spcPts val="0"/>
              </a:spcAft>
              <a:buClr>
                <a:schemeClr val="dk1"/>
              </a:buClr>
              <a:buSzPts val="2400"/>
              <a:buFont typeface="Century Gothic"/>
              <a:buChar char="●"/>
            </a:pPr>
            <a:r>
              <a:rPr lang="pt-BR" sz="2400">
                <a:solidFill>
                  <a:schemeClr val="dk1"/>
                </a:solidFill>
                <a:latin typeface="Comfortaa"/>
                <a:ea typeface="Comfortaa"/>
                <a:cs typeface="Comfortaa"/>
                <a:sym typeface="Comfortaa"/>
              </a:rPr>
              <a:t>É uma experiência que o </a:t>
            </a:r>
            <a:r>
              <a:rPr b="1" lang="pt-BR" sz="2400">
                <a:solidFill>
                  <a:schemeClr val="dk1"/>
                </a:solidFill>
                <a:latin typeface="Comfortaa"/>
                <a:ea typeface="Comfortaa"/>
                <a:cs typeface="Comfortaa"/>
                <a:sym typeface="Comfortaa"/>
              </a:rPr>
              <a:t>próprio Deus</a:t>
            </a:r>
            <a:r>
              <a:rPr lang="pt-BR" sz="2400">
                <a:solidFill>
                  <a:schemeClr val="dk1"/>
                </a:solidFill>
                <a:latin typeface="Comfortaa"/>
                <a:ea typeface="Comfortaa"/>
                <a:cs typeface="Comfortaa"/>
                <a:sym typeface="Comfortaa"/>
              </a:rPr>
              <a:t>, na pessoa de </a:t>
            </a:r>
            <a:r>
              <a:rPr b="1" lang="pt-BR" sz="2400">
                <a:solidFill>
                  <a:schemeClr val="dk1"/>
                </a:solidFill>
                <a:latin typeface="Comfortaa"/>
                <a:ea typeface="Comfortaa"/>
                <a:cs typeface="Comfortaa"/>
                <a:sym typeface="Comfortaa"/>
              </a:rPr>
              <a:t>Jesus Cristo vivenciou </a:t>
            </a:r>
            <a:r>
              <a:rPr lang="pt-BR" sz="2400">
                <a:solidFill>
                  <a:schemeClr val="dk1"/>
                </a:solidFill>
                <a:latin typeface="Comfortaa"/>
                <a:ea typeface="Comfortaa"/>
                <a:cs typeface="Comfortaa"/>
                <a:sym typeface="Comfortaa"/>
              </a:rPr>
              <a:t>(Isaías 53. 3-7; Hebreus 2.14-18; 4.15.)</a:t>
            </a:r>
            <a:endParaRPr sz="23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9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7"/>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44" name="Google Shape;244;p37"/>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45" name="Google Shape;245;p37"/>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de fato é o Sofrimento?</a:t>
            </a:r>
            <a:endParaRPr b="1" sz="2100">
              <a:solidFill>
                <a:srgbClr val="1C4587"/>
              </a:solidFill>
              <a:latin typeface="Comfortaa"/>
              <a:ea typeface="Comfortaa"/>
              <a:cs typeface="Comfortaa"/>
              <a:sym typeface="Comfortaa"/>
            </a:endParaRPr>
          </a:p>
        </p:txBody>
      </p:sp>
      <p:sp>
        <p:nvSpPr>
          <p:cNvPr id="246" name="Google Shape;246;p37"/>
          <p:cNvSpPr txBox="1"/>
          <p:nvPr/>
        </p:nvSpPr>
        <p:spPr>
          <a:xfrm>
            <a:off x="466350" y="1122725"/>
            <a:ext cx="8211300" cy="3590100"/>
          </a:xfrm>
          <a:prstGeom prst="rect">
            <a:avLst/>
          </a:prstGeom>
          <a:noFill/>
          <a:ln>
            <a:noFill/>
          </a:ln>
        </p:spPr>
        <p:txBody>
          <a:bodyPr anchorCtr="0" anchor="t" bIns="91425" lIns="91425" spcFirstLastPara="1" rIns="91425" wrap="square" tIns="91425">
            <a:noAutofit/>
          </a:bodyPr>
          <a:lstStyle/>
          <a:p>
            <a:pPr indent="0" lvl="0" marL="0" rtl="0" algn="ctr">
              <a:lnSpc>
                <a:spcPct val="160000"/>
              </a:lnSpc>
              <a:spcBef>
                <a:spcPts val="0"/>
              </a:spcBef>
              <a:spcAft>
                <a:spcPts val="0"/>
              </a:spcAft>
              <a:buNone/>
            </a:pPr>
            <a:r>
              <a:rPr lang="pt-BR" sz="2000">
                <a:solidFill>
                  <a:schemeClr val="dk1"/>
                </a:solidFill>
                <a:latin typeface="Comfortaa"/>
                <a:ea typeface="Comfortaa"/>
                <a:cs typeface="Comfortaa"/>
                <a:sym typeface="Comfortaa"/>
              </a:rPr>
              <a:t>“O sofrimento, portanto, está no </a:t>
            </a:r>
            <a:r>
              <a:rPr b="1" lang="pt-BR" sz="2000">
                <a:solidFill>
                  <a:schemeClr val="dk1"/>
                </a:solidFill>
                <a:latin typeface="Comfortaa"/>
                <a:ea typeface="Comfortaa"/>
                <a:cs typeface="Comfortaa"/>
                <a:sym typeface="Comfortaa"/>
              </a:rPr>
              <a:t>âmago da fé cristã</a:t>
            </a:r>
            <a:r>
              <a:rPr lang="pt-BR" sz="2000">
                <a:solidFill>
                  <a:schemeClr val="dk1"/>
                </a:solidFill>
                <a:latin typeface="Comfortaa"/>
                <a:ea typeface="Comfortaa"/>
                <a:cs typeface="Comfortaa"/>
                <a:sym typeface="Comfortaa"/>
              </a:rPr>
              <a:t>. Ele não apenas foi o único meio de Cristo se tornar igual a nós e nos redimir, </a:t>
            </a:r>
            <a:r>
              <a:rPr b="1" lang="pt-BR" sz="2000">
                <a:solidFill>
                  <a:schemeClr val="dk1"/>
                </a:solidFill>
                <a:latin typeface="Comfortaa"/>
                <a:ea typeface="Comfortaa"/>
                <a:cs typeface="Comfortaa"/>
                <a:sym typeface="Comfortaa"/>
              </a:rPr>
              <a:t>mas é um dos caminhos principais para nos tornarmos iguais a Ele e experimentarmos sua redenção</a:t>
            </a:r>
            <a:r>
              <a:rPr lang="pt-BR" sz="2000">
                <a:solidFill>
                  <a:schemeClr val="dk1"/>
                </a:solidFill>
                <a:latin typeface="Comfortaa"/>
                <a:ea typeface="Comfortaa"/>
                <a:cs typeface="Comfortaa"/>
                <a:sym typeface="Comfortaa"/>
              </a:rPr>
              <a:t>. E isso significa que o nosso sofrimento, apesar de toda a aflição que dele advém, também é </a:t>
            </a:r>
            <a:r>
              <a:rPr b="1" lang="pt-BR" sz="2000">
                <a:solidFill>
                  <a:schemeClr val="dk1"/>
                </a:solidFill>
                <a:latin typeface="Comfortaa"/>
                <a:ea typeface="Comfortaa"/>
                <a:cs typeface="Comfortaa"/>
                <a:sym typeface="Comfortaa"/>
              </a:rPr>
              <a:t>repleto de propósito e utilidade</a:t>
            </a:r>
            <a:r>
              <a:rPr lang="pt-BR" sz="2000">
                <a:solidFill>
                  <a:schemeClr val="dk1"/>
                </a:solidFill>
                <a:latin typeface="Comfortaa"/>
                <a:ea typeface="Comfortaa"/>
                <a:cs typeface="Comfortaa"/>
                <a:sym typeface="Comfortaa"/>
              </a:rPr>
              <a:t>”.</a:t>
            </a:r>
            <a:endParaRPr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rPr lang="pt-BR" sz="2000">
                <a:solidFill>
                  <a:schemeClr val="dk1"/>
                </a:solidFill>
                <a:latin typeface="Comfortaa"/>
                <a:ea typeface="Comfortaa"/>
                <a:cs typeface="Comfortaa"/>
                <a:sym typeface="Comfortaa"/>
              </a:rPr>
              <a:t>Keller, 2016.</a:t>
            </a:r>
            <a:endParaRPr sz="20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5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16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8"/>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52" name="Google Shape;252;p38"/>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53" name="Google Shape;253;p38"/>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o sofrimento produz</a:t>
            </a:r>
            <a:r>
              <a:rPr b="1" lang="pt-BR" sz="2100">
                <a:solidFill>
                  <a:srgbClr val="1C4587"/>
                </a:solidFill>
                <a:latin typeface="Comfortaa"/>
                <a:ea typeface="Comfortaa"/>
                <a:cs typeface="Comfortaa"/>
                <a:sym typeface="Comfortaa"/>
              </a:rPr>
              <a:t>?</a:t>
            </a:r>
            <a:endParaRPr b="1" sz="2100">
              <a:solidFill>
                <a:srgbClr val="1C4587"/>
              </a:solidFill>
              <a:latin typeface="Comfortaa"/>
              <a:ea typeface="Comfortaa"/>
              <a:cs typeface="Comfortaa"/>
              <a:sym typeface="Comfortaa"/>
            </a:endParaRPr>
          </a:p>
        </p:txBody>
      </p:sp>
      <p:sp>
        <p:nvSpPr>
          <p:cNvPr id="254" name="Google Shape;254;p38"/>
          <p:cNvSpPr txBox="1"/>
          <p:nvPr/>
        </p:nvSpPr>
        <p:spPr>
          <a:xfrm>
            <a:off x="466350" y="1122725"/>
            <a:ext cx="8211300" cy="3590100"/>
          </a:xfrm>
          <a:prstGeom prst="rect">
            <a:avLst/>
          </a:prstGeom>
          <a:noFill/>
          <a:ln>
            <a:noFill/>
          </a:ln>
        </p:spPr>
        <p:txBody>
          <a:bodyPr anchorCtr="0" anchor="t" bIns="91425" lIns="91425" spcFirstLastPara="1" rIns="91425" wrap="square" tIns="91425">
            <a:noAutofit/>
          </a:bodyPr>
          <a:lstStyle/>
          <a:p>
            <a:pPr indent="0" lvl="0" marL="0" rtl="0" algn="ctr">
              <a:lnSpc>
                <a:spcPct val="160000"/>
              </a:lnSpc>
              <a:spcBef>
                <a:spcPts val="0"/>
              </a:spcBef>
              <a:spcAft>
                <a:spcPts val="0"/>
              </a:spcAft>
              <a:buNone/>
            </a:pPr>
            <a:r>
              <a:rPr lang="pt-BR" sz="2000">
                <a:solidFill>
                  <a:schemeClr val="dk1"/>
                </a:solidFill>
                <a:latin typeface="Comfortaa"/>
                <a:ea typeface="Comfortaa"/>
                <a:cs typeface="Comfortaa"/>
                <a:sym typeface="Comfortaa"/>
              </a:rPr>
              <a:t>“De acordo com a Bíblia, um dos propósitos e aplicações do sofrimento diz respeito a glória de Deus. </a:t>
            </a:r>
            <a:r>
              <a:rPr b="1" lang="pt-BR" sz="2000">
                <a:solidFill>
                  <a:schemeClr val="dk1"/>
                </a:solidFill>
                <a:latin typeface="Comfortaa"/>
                <a:ea typeface="Comfortaa"/>
                <a:cs typeface="Comfortaa"/>
                <a:sym typeface="Comfortaa"/>
              </a:rPr>
              <a:t>Não há nada que revele, comunique e transmita a glória de Deus tanto quanto o sofrimento</a:t>
            </a:r>
            <a:r>
              <a:rPr lang="pt-BR" sz="2000">
                <a:solidFill>
                  <a:schemeClr val="dk1"/>
                </a:solidFill>
                <a:latin typeface="Comfortaa"/>
                <a:ea typeface="Comfortaa"/>
                <a:cs typeface="Comfortaa"/>
                <a:sym typeface="Comfortaa"/>
              </a:rPr>
              <a:t>. Se Deus for tratado como Deus durante o sofrimento, então o sofrimento revela e apresenta Deus em toda a sua grandeza”.	</a:t>
            </a:r>
            <a:endParaRPr sz="2000">
              <a:solidFill>
                <a:schemeClr val="dk1"/>
              </a:solidFill>
              <a:latin typeface="Comfortaa"/>
              <a:ea typeface="Comfortaa"/>
              <a:cs typeface="Comfortaa"/>
              <a:sym typeface="Comfortaa"/>
            </a:endParaRPr>
          </a:p>
          <a:p>
            <a:pPr indent="0" lvl="0" marL="0" rtl="0" algn="ctr">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rPr lang="pt-BR" sz="2000">
                <a:solidFill>
                  <a:schemeClr val="dk1"/>
                </a:solidFill>
                <a:latin typeface="Comfortaa"/>
                <a:ea typeface="Comfortaa"/>
                <a:cs typeface="Comfortaa"/>
                <a:sym typeface="Comfortaa"/>
              </a:rPr>
              <a:t>Keller, 2016.</a:t>
            </a:r>
            <a:endParaRPr sz="20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5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16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9"/>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60" name="Google Shape;260;p39"/>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61" name="Google Shape;261;p39"/>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o sofrimento produz?</a:t>
            </a:r>
            <a:endParaRPr b="1" sz="2100">
              <a:solidFill>
                <a:srgbClr val="1C4587"/>
              </a:solidFill>
              <a:latin typeface="Comfortaa"/>
              <a:ea typeface="Comfortaa"/>
              <a:cs typeface="Comfortaa"/>
              <a:sym typeface="Comfortaa"/>
            </a:endParaRPr>
          </a:p>
        </p:txBody>
      </p:sp>
      <p:sp>
        <p:nvSpPr>
          <p:cNvPr id="262" name="Google Shape;262;p39"/>
          <p:cNvSpPr txBox="1"/>
          <p:nvPr/>
        </p:nvSpPr>
        <p:spPr>
          <a:xfrm>
            <a:off x="466350" y="1305500"/>
            <a:ext cx="8211300" cy="3590100"/>
          </a:xfrm>
          <a:prstGeom prst="rect">
            <a:avLst/>
          </a:prstGeom>
          <a:noFill/>
          <a:ln>
            <a:noFill/>
          </a:ln>
        </p:spPr>
        <p:txBody>
          <a:bodyPr anchorCtr="0" anchor="t" bIns="91425" lIns="91425" spcFirstLastPara="1" rIns="91425" wrap="square" tIns="91425">
            <a:noAutofit/>
          </a:bodyPr>
          <a:lstStyle/>
          <a:p>
            <a:pPr indent="-355600" lvl="0" marL="457200" rtl="0" algn="just">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Perseverança (Tiago 1.3);</a:t>
            </a:r>
            <a:endParaRPr sz="2000">
              <a:solidFill>
                <a:schemeClr val="dk1"/>
              </a:solidFill>
              <a:latin typeface="Comfortaa"/>
              <a:ea typeface="Comfortaa"/>
              <a:cs typeface="Comfortaa"/>
              <a:sym typeface="Comfortaa"/>
            </a:endParaRPr>
          </a:p>
          <a:p>
            <a:pPr indent="-355600" lvl="0" marL="457200" rtl="0" algn="just">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Aperfeiçoamento (Hebreus 12. 6,7);</a:t>
            </a:r>
            <a:endParaRPr sz="2000">
              <a:solidFill>
                <a:schemeClr val="dk1"/>
              </a:solidFill>
              <a:latin typeface="Comfortaa"/>
              <a:ea typeface="Comfortaa"/>
              <a:cs typeface="Comfortaa"/>
              <a:sym typeface="Comfortaa"/>
            </a:endParaRPr>
          </a:p>
          <a:p>
            <a:pPr indent="-355600" lvl="0" marL="457200" rtl="0" algn="just">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Fortalecimento (2 Coríntios 4.16);</a:t>
            </a:r>
            <a:endParaRPr sz="2000">
              <a:solidFill>
                <a:schemeClr val="dk1"/>
              </a:solidFill>
              <a:latin typeface="Comfortaa"/>
              <a:ea typeface="Comfortaa"/>
              <a:cs typeface="Comfortaa"/>
              <a:sym typeface="Comfortaa"/>
            </a:endParaRPr>
          </a:p>
          <a:p>
            <a:pPr indent="-355600" lvl="0" marL="457200" rtl="0" algn="just">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Amplia o nosso campo de visão (Jó 42.5);</a:t>
            </a:r>
            <a:endParaRPr sz="2000">
              <a:solidFill>
                <a:schemeClr val="dk1"/>
              </a:solidFill>
              <a:latin typeface="Comfortaa"/>
              <a:ea typeface="Comfortaa"/>
              <a:cs typeface="Comfortaa"/>
              <a:sym typeface="Comfortaa"/>
            </a:endParaRPr>
          </a:p>
          <a:p>
            <a:pPr indent="-355600" lvl="0" marL="457200" rtl="0" algn="just">
              <a:lnSpc>
                <a:spcPct val="160000"/>
              </a:lnSpc>
              <a:spcBef>
                <a:spcPts val="0"/>
              </a:spcBef>
              <a:spcAft>
                <a:spcPts val="0"/>
              </a:spcAft>
              <a:buClr>
                <a:schemeClr val="dk1"/>
              </a:buClr>
              <a:buSzPts val="2000"/>
              <a:buFont typeface="Comfortaa"/>
              <a:buChar char="●"/>
            </a:pPr>
            <a:r>
              <a:rPr lang="pt-BR" sz="2000">
                <a:solidFill>
                  <a:schemeClr val="dk1"/>
                </a:solidFill>
                <a:latin typeface="Comfortaa"/>
                <a:ea typeface="Comfortaa"/>
                <a:cs typeface="Comfortaa"/>
                <a:sym typeface="Comfortaa"/>
              </a:rPr>
              <a:t>Expõe a nossa fragilidade; revela a nossa insuficiência e nos torna mais dependentes de Deus.</a:t>
            </a:r>
            <a:endParaRPr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5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16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40"/>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68" name="Google Shape;268;p40"/>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69" name="Google Shape;269;p40"/>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o sofrimento produz?</a:t>
            </a:r>
            <a:endParaRPr b="1" sz="2100">
              <a:solidFill>
                <a:srgbClr val="1C4587"/>
              </a:solidFill>
              <a:latin typeface="Comfortaa"/>
              <a:ea typeface="Comfortaa"/>
              <a:cs typeface="Comfortaa"/>
              <a:sym typeface="Comfortaa"/>
            </a:endParaRPr>
          </a:p>
        </p:txBody>
      </p:sp>
      <p:pic>
        <p:nvPicPr>
          <p:cNvPr id="270" name="Google Shape;270;p40" title="SaveTube.io-99 Balloons (legendado)-(480p).mp4">
            <a:hlinkClick r:id="rId4"/>
          </p:cNvPr>
          <p:cNvPicPr preferRelativeResize="0"/>
          <p:nvPr/>
        </p:nvPicPr>
        <p:blipFill>
          <a:blip r:embed="rId5">
            <a:alphaModFix/>
          </a:blip>
          <a:stretch>
            <a:fillRect/>
          </a:stretch>
        </p:blipFill>
        <p:spPr>
          <a:xfrm>
            <a:off x="2001750" y="1040100"/>
            <a:ext cx="5140500" cy="3855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1"/>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76" name="Google Shape;276;p41"/>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77" name="Google Shape;277;p41"/>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O que o sofrimento produz?</a:t>
            </a:r>
            <a:endParaRPr b="1" sz="2100">
              <a:solidFill>
                <a:srgbClr val="1C4587"/>
              </a:solidFill>
              <a:latin typeface="Comfortaa"/>
              <a:ea typeface="Comfortaa"/>
              <a:cs typeface="Comfortaa"/>
              <a:sym typeface="Comfortaa"/>
            </a:endParaRPr>
          </a:p>
        </p:txBody>
      </p:sp>
      <p:sp>
        <p:nvSpPr>
          <p:cNvPr id="278" name="Google Shape;278;p41"/>
          <p:cNvSpPr txBox="1"/>
          <p:nvPr/>
        </p:nvSpPr>
        <p:spPr>
          <a:xfrm>
            <a:off x="466350" y="887700"/>
            <a:ext cx="8211300" cy="3590100"/>
          </a:xfrm>
          <a:prstGeom prst="rect">
            <a:avLst/>
          </a:prstGeom>
          <a:noFill/>
          <a:ln>
            <a:noFill/>
          </a:ln>
        </p:spPr>
        <p:txBody>
          <a:bodyPr anchorCtr="0" anchor="t" bIns="91425" lIns="91425" spcFirstLastPara="1" rIns="91425" wrap="square" tIns="91425">
            <a:noAutofit/>
          </a:bodyPr>
          <a:lstStyle/>
          <a:p>
            <a:pPr indent="-323850" lvl="0" marL="457200" rtl="0" algn="just">
              <a:lnSpc>
                <a:spcPct val="160000"/>
              </a:lnSpc>
              <a:spcBef>
                <a:spcPts val="0"/>
              </a:spcBef>
              <a:spcAft>
                <a:spcPts val="0"/>
              </a:spcAft>
              <a:buClr>
                <a:schemeClr val="dk1"/>
              </a:buClr>
              <a:buSzPts val="1500"/>
              <a:buFont typeface="Comfortaa"/>
              <a:buChar char="●"/>
            </a:pPr>
            <a:r>
              <a:rPr lang="pt-BR" sz="1500">
                <a:solidFill>
                  <a:schemeClr val="dk1"/>
                </a:solidFill>
                <a:latin typeface="Comfortaa"/>
                <a:ea typeface="Comfortaa"/>
                <a:cs typeface="Comfortaa"/>
                <a:sym typeface="Comfortaa"/>
              </a:rPr>
              <a:t>Nos capacita a ajudarmos outras pessoas que sofrem:</a:t>
            </a:r>
            <a:endParaRPr sz="15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sz="700">
              <a:solidFill>
                <a:schemeClr val="dk1"/>
              </a:solidFill>
              <a:latin typeface="Comfortaa"/>
              <a:ea typeface="Comfortaa"/>
              <a:cs typeface="Comfortaa"/>
              <a:sym typeface="Comfortaa"/>
            </a:endParaRPr>
          </a:p>
          <a:p>
            <a:pPr indent="0" lvl="0" marL="0" rtl="0" algn="ctr">
              <a:lnSpc>
                <a:spcPct val="160000"/>
              </a:lnSpc>
              <a:spcBef>
                <a:spcPts val="0"/>
              </a:spcBef>
              <a:spcAft>
                <a:spcPts val="0"/>
              </a:spcAft>
              <a:buNone/>
            </a:pPr>
            <a:r>
              <a:rPr b="1" lang="pt-BR" sz="1300">
                <a:solidFill>
                  <a:schemeClr val="dk1"/>
                </a:solidFill>
                <a:latin typeface="Comfortaa"/>
                <a:ea typeface="Comfortaa"/>
                <a:cs typeface="Comfortaa"/>
                <a:sym typeface="Comfortaa"/>
              </a:rPr>
              <a:t>Bendito seja o Deus e Pai de nosso Senhor Jesus Cristo, o Pai de misericórdias e Deus de toda consolação! É ele que nos consola em toda a nossa tribulação, para que, pela consolação que nós mesmos recebemos de Deus, possamos consolar os que estiverem em qualquer espécie de tribulação. Porque, assim como transbordam sobre nós os sofrimentos de Cristo, assim também por meio de Cristo transborda o nosso consolo. Se somos atribulados, é para o consolo e a salvação de vocês; se somos consolados, é também para o consolo de vocês. Esse consolo se torna eficaz na medida em que vocês suportam com paciência os mesmos sofrimentos que nós também suportamos. A nossa esperança em relação a vocês é sólida, sabendo que, assim como vocês são participantes dos sofrimentos, assim também serão participantes da consolação. </a:t>
            </a:r>
            <a:endParaRPr b="1" sz="1300">
              <a:solidFill>
                <a:schemeClr val="dk1"/>
              </a:solidFill>
              <a:latin typeface="Comfortaa"/>
              <a:ea typeface="Comfortaa"/>
              <a:cs typeface="Comfortaa"/>
              <a:sym typeface="Comfortaa"/>
            </a:endParaRPr>
          </a:p>
          <a:p>
            <a:pPr indent="0" lvl="0" marL="0" rtl="0" algn="ctr">
              <a:lnSpc>
                <a:spcPct val="160000"/>
              </a:lnSpc>
              <a:spcBef>
                <a:spcPts val="0"/>
              </a:spcBef>
              <a:spcAft>
                <a:spcPts val="0"/>
              </a:spcAft>
              <a:buNone/>
            </a:pPr>
            <a:r>
              <a:rPr b="1" lang="pt-BR" sz="1300">
                <a:solidFill>
                  <a:schemeClr val="dk1"/>
                </a:solidFill>
                <a:latin typeface="Comfortaa"/>
                <a:ea typeface="Comfortaa"/>
                <a:cs typeface="Comfortaa"/>
                <a:sym typeface="Comfortaa"/>
              </a:rPr>
              <a:t>2 Coríntios 1:3-7</a:t>
            </a:r>
            <a:endParaRPr b="1" sz="1300">
              <a:solidFill>
                <a:schemeClr val="dk1"/>
              </a:solidFill>
              <a:latin typeface="Comfortaa"/>
              <a:ea typeface="Comfortaa"/>
              <a:cs typeface="Comfortaa"/>
              <a:sym typeface="Comfortaa"/>
            </a:endParaRPr>
          </a:p>
          <a:p>
            <a:pPr indent="0" lvl="0" marL="0" rtl="0" algn="just">
              <a:lnSpc>
                <a:spcPct val="160000"/>
              </a:lnSpc>
              <a:spcBef>
                <a:spcPts val="0"/>
              </a:spcBef>
              <a:spcAft>
                <a:spcPts val="0"/>
              </a:spcAft>
              <a:buNone/>
            </a:pPr>
            <a:r>
              <a:t/>
            </a:r>
            <a:endParaRPr sz="19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sz="19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15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2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70" name="Google Shape;70;p15"/>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71" name="Google Shape;71;p15"/>
          <p:cNvSpPr txBox="1"/>
          <p:nvPr/>
        </p:nvSpPr>
        <p:spPr>
          <a:xfrm>
            <a:off x="378600" y="274088"/>
            <a:ext cx="69843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200">
                <a:solidFill>
                  <a:srgbClr val="1C4587"/>
                </a:solidFill>
                <a:latin typeface="Comfortaa"/>
                <a:ea typeface="Comfortaa"/>
                <a:cs typeface="Comfortaa"/>
                <a:sym typeface="Comfortaa"/>
              </a:rPr>
              <a:t>A realidade do Sofrimento</a:t>
            </a:r>
            <a:endParaRPr b="1" sz="2200">
              <a:solidFill>
                <a:srgbClr val="1C4587"/>
              </a:solidFill>
              <a:latin typeface="Comfortaa"/>
              <a:ea typeface="Comfortaa"/>
              <a:cs typeface="Comfortaa"/>
              <a:sym typeface="Comfortaa"/>
            </a:endParaRPr>
          </a:p>
        </p:txBody>
      </p:sp>
      <p:sp>
        <p:nvSpPr>
          <p:cNvPr id="72" name="Google Shape;72;p15"/>
          <p:cNvSpPr txBox="1"/>
          <p:nvPr/>
        </p:nvSpPr>
        <p:spPr>
          <a:xfrm>
            <a:off x="466350" y="1083525"/>
            <a:ext cx="8211300" cy="3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3000">
                <a:latin typeface="Comfortaa"/>
                <a:ea typeface="Comfortaa"/>
                <a:cs typeface="Comfortaa"/>
                <a:sym typeface="Comfortaa"/>
              </a:rPr>
              <a:t>“Não penseis que vim trazer paz à terra; não vim trazer paz, mas espada. Pois vim causar divisão entre o homem e seu pai; entre a filha e sua mãe e entre a nora e sua sogra. Assim, os inimigos do homem serão os da sua própria casa”. </a:t>
            </a:r>
            <a:endParaRPr sz="3000">
              <a:latin typeface="Comfortaa"/>
              <a:ea typeface="Comfortaa"/>
              <a:cs typeface="Comfortaa"/>
              <a:sym typeface="Comfortaa"/>
            </a:endParaRPr>
          </a:p>
          <a:p>
            <a:pPr indent="0" lvl="0" marL="0" rtl="0" algn="l">
              <a:spcBef>
                <a:spcPts val="0"/>
              </a:spcBef>
              <a:spcAft>
                <a:spcPts val="0"/>
              </a:spcAft>
              <a:buNone/>
            </a:pPr>
            <a:r>
              <a:t/>
            </a:r>
            <a:endParaRPr sz="3300">
              <a:latin typeface="Comfortaa"/>
              <a:ea typeface="Comfortaa"/>
              <a:cs typeface="Comfortaa"/>
              <a:sym typeface="Comfortaa"/>
            </a:endParaRPr>
          </a:p>
          <a:p>
            <a:pPr indent="0" lvl="0" marL="0" rtl="0" algn="r">
              <a:spcBef>
                <a:spcPts val="0"/>
              </a:spcBef>
              <a:spcAft>
                <a:spcPts val="0"/>
              </a:spcAft>
              <a:buNone/>
            </a:pPr>
            <a:r>
              <a:rPr lang="pt-BR" sz="2000">
                <a:latin typeface="Comfortaa"/>
                <a:ea typeface="Comfortaa"/>
                <a:cs typeface="Comfortaa"/>
                <a:sym typeface="Comfortaa"/>
              </a:rPr>
              <a:t>Palavras de </a:t>
            </a:r>
            <a:r>
              <a:rPr b="1" lang="pt-BR" sz="2000">
                <a:latin typeface="Comfortaa"/>
                <a:ea typeface="Comfortaa"/>
                <a:cs typeface="Comfortaa"/>
                <a:sym typeface="Comfortaa"/>
              </a:rPr>
              <a:t>Jesus</a:t>
            </a:r>
            <a:r>
              <a:rPr lang="pt-BR" sz="2000">
                <a:latin typeface="Comfortaa"/>
                <a:ea typeface="Comfortaa"/>
                <a:cs typeface="Comfortaa"/>
                <a:sym typeface="Comfortaa"/>
              </a:rPr>
              <a:t> em </a:t>
            </a:r>
            <a:r>
              <a:rPr b="1" lang="pt-BR" sz="2000">
                <a:latin typeface="Comfortaa"/>
                <a:ea typeface="Comfortaa"/>
                <a:cs typeface="Comfortaa"/>
                <a:sym typeface="Comfortaa"/>
              </a:rPr>
              <a:t>Mateus 10. 34-36.</a:t>
            </a:r>
            <a:endParaRPr b="1"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42"/>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84" name="Google Shape;284;p42"/>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85" name="Google Shape;285;p42"/>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Promessas de Deus aos que sofrem</a:t>
            </a:r>
            <a:endParaRPr b="1" sz="2100">
              <a:solidFill>
                <a:srgbClr val="1C4587"/>
              </a:solidFill>
              <a:latin typeface="Comfortaa"/>
              <a:ea typeface="Comfortaa"/>
              <a:cs typeface="Comfortaa"/>
              <a:sym typeface="Comfortaa"/>
            </a:endParaRPr>
          </a:p>
        </p:txBody>
      </p:sp>
      <p:sp>
        <p:nvSpPr>
          <p:cNvPr id="286" name="Google Shape;286;p42"/>
          <p:cNvSpPr txBox="1"/>
          <p:nvPr/>
        </p:nvSpPr>
        <p:spPr>
          <a:xfrm>
            <a:off x="466350" y="992200"/>
            <a:ext cx="8211300" cy="3590100"/>
          </a:xfrm>
          <a:prstGeom prst="rect">
            <a:avLst/>
          </a:prstGeom>
          <a:noFill/>
          <a:ln>
            <a:noFill/>
          </a:ln>
        </p:spPr>
        <p:txBody>
          <a:bodyPr anchorCtr="0" anchor="t" bIns="91425" lIns="91425" spcFirstLastPara="1" rIns="91425" wrap="square" tIns="91425">
            <a:noAutofit/>
          </a:bodyPr>
          <a:lstStyle/>
          <a:p>
            <a:pPr indent="0" lvl="0" marL="0" rtl="0" algn="just">
              <a:lnSpc>
                <a:spcPct val="160000"/>
              </a:lnSpc>
              <a:spcBef>
                <a:spcPts val="0"/>
              </a:spcBef>
              <a:spcAft>
                <a:spcPts val="0"/>
              </a:spcAft>
              <a:buNone/>
            </a:pPr>
            <a:r>
              <a:rPr i="1" lang="pt-BR" sz="2000">
                <a:solidFill>
                  <a:schemeClr val="dk1"/>
                </a:solidFill>
                <a:latin typeface="Comfortaa"/>
                <a:ea typeface="Comfortaa"/>
                <a:cs typeface="Comfortaa"/>
                <a:sym typeface="Comfortaa"/>
              </a:rPr>
              <a:t>“Porque para mim tenho por certo que os sofrimentos do tempo presente não podem ser comparados com a glória a ser revelada em nós”.</a:t>
            </a:r>
            <a:endParaRPr i="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rPr b="1" lang="pt-BR" sz="2000">
                <a:solidFill>
                  <a:schemeClr val="dk1"/>
                </a:solidFill>
                <a:latin typeface="Comfortaa"/>
                <a:ea typeface="Comfortaa"/>
                <a:cs typeface="Comfortaa"/>
                <a:sym typeface="Comfortaa"/>
              </a:rPr>
              <a:t>Romanos 8.18.</a:t>
            </a:r>
            <a:endParaRPr b="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b="1">
              <a:solidFill>
                <a:schemeClr val="dk1"/>
              </a:solidFill>
              <a:latin typeface="Comfortaa"/>
              <a:ea typeface="Comfortaa"/>
              <a:cs typeface="Comfortaa"/>
              <a:sym typeface="Comfortaa"/>
            </a:endParaRPr>
          </a:p>
          <a:p>
            <a:pPr indent="0" lvl="0" marL="0" rtl="0" algn="just">
              <a:lnSpc>
                <a:spcPct val="160000"/>
              </a:lnSpc>
              <a:spcBef>
                <a:spcPts val="0"/>
              </a:spcBef>
              <a:spcAft>
                <a:spcPts val="0"/>
              </a:spcAft>
              <a:buNone/>
            </a:pPr>
            <a:r>
              <a:rPr i="1" lang="pt-BR" sz="2000">
                <a:solidFill>
                  <a:schemeClr val="dk1"/>
                </a:solidFill>
                <a:latin typeface="Comfortaa"/>
                <a:ea typeface="Comfortaa"/>
                <a:cs typeface="Comfortaa"/>
                <a:sym typeface="Comfortaa"/>
              </a:rPr>
              <a:t>“Porque a nossa leve e momentânea tribulação produz para nós eterno peso de glória, acima de toda comparação”.</a:t>
            </a:r>
            <a:endParaRPr i="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rPr b="1" lang="pt-BR" sz="2000">
                <a:solidFill>
                  <a:schemeClr val="dk1"/>
                </a:solidFill>
                <a:latin typeface="Comfortaa"/>
                <a:ea typeface="Comfortaa"/>
                <a:cs typeface="Comfortaa"/>
                <a:sym typeface="Comfortaa"/>
              </a:rPr>
              <a:t>2 Coríntios 4. 17.</a:t>
            </a:r>
            <a:endParaRPr b="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5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16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3"/>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292" name="Google Shape;292;p43"/>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293" name="Google Shape;293;p43"/>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Promessas de Deus aos que sofrem</a:t>
            </a:r>
            <a:endParaRPr b="1" sz="2100">
              <a:solidFill>
                <a:srgbClr val="1C4587"/>
              </a:solidFill>
              <a:latin typeface="Comfortaa"/>
              <a:ea typeface="Comfortaa"/>
              <a:cs typeface="Comfortaa"/>
              <a:sym typeface="Comfortaa"/>
            </a:endParaRPr>
          </a:p>
        </p:txBody>
      </p:sp>
      <p:sp>
        <p:nvSpPr>
          <p:cNvPr id="294" name="Google Shape;294;p43"/>
          <p:cNvSpPr txBox="1"/>
          <p:nvPr/>
        </p:nvSpPr>
        <p:spPr>
          <a:xfrm>
            <a:off x="466350" y="1161900"/>
            <a:ext cx="8211300" cy="3590100"/>
          </a:xfrm>
          <a:prstGeom prst="rect">
            <a:avLst/>
          </a:prstGeom>
          <a:noFill/>
          <a:ln>
            <a:noFill/>
          </a:ln>
        </p:spPr>
        <p:txBody>
          <a:bodyPr anchorCtr="0" anchor="t" bIns="91425" lIns="91425" spcFirstLastPara="1" rIns="91425" wrap="square" tIns="91425">
            <a:noAutofit/>
          </a:bodyPr>
          <a:lstStyle/>
          <a:p>
            <a:pPr indent="0" lvl="0" marL="0" rtl="0" algn="just">
              <a:lnSpc>
                <a:spcPct val="160000"/>
              </a:lnSpc>
              <a:spcBef>
                <a:spcPts val="0"/>
              </a:spcBef>
              <a:spcAft>
                <a:spcPts val="0"/>
              </a:spcAft>
              <a:buNone/>
            </a:pPr>
            <a:r>
              <a:rPr i="1" lang="pt-BR" sz="2000">
                <a:solidFill>
                  <a:schemeClr val="dk1"/>
                </a:solidFill>
                <a:latin typeface="Comfortaa"/>
                <a:ea typeface="Comfortaa"/>
                <a:cs typeface="Comfortaa"/>
                <a:sym typeface="Comfortaa"/>
              </a:rPr>
              <a:t>“Nisso exultais, embora, no presente, por breve tempo, se necessário, sejais contristados por várias provações, para que, uma vez confirmado o valor da vossa fé, muito mais preciosa do que o ouro perecível, mesmo apurado por fogo, redunde em louvor, glória e honra na revelação de Jesus Cristo”</a:t>
            </a:r>
            <a:r>
              <a:rPr lang="pt-BR" sz="2000">
                <a:solidFill>
                  <a:schemeClr val="dk1"/>
                </a:solidFill>
                <a:latin typeface="Comfortaa"/>
                <a:ea typeface="Comfortaa"/>
                <a:cs typeface="Comfortaa"/>
                <a:sym typeface="Comfortaa"/>
              </a:rPr>
              <a:t>.</a:t>
            </a:r>
            <a:endParaRPr sz="2000">
              <a:solidFill>
                <a:schemeClr val="dk1"/>
              </a:solidFill>
              <a:latin typeface="Comfortaa"/>
              <a:ea typeface="Comfortaa"/>
              <a:cs typeface="Comfortaa"/>
              <a:sym typeface="Comfortaa"/>
            </a:endParaRPr>
          </a:p>
          <a:p>
            <a:pPr indent="0" lvl="0" marL="0" rtl="0" algn="r">
              <a:lnSpc>
                <a:spcPct val="160000"/>
              </a:lnSpc>
              <a:spcBef>
                <a:spcPts val="0"/>
              </a:spcBef>
              <a:spcAft>
                <a:spcPts val="0"/>
              </a:spcAft>
              <a:buNone/>
            </a:pPr>
            <a:r>
              <a:rPr b="1" lang="pt-BR" sz="2000">
                <a:solidFill>
                  <a:schemeClr val="dk1"/>
                </a:solidFill>
                <a:latin typeface="Comfortaa"/>
                <a:ea typeface="Comfortaa"/>
                <a:cs typeface="Comfortaa"/>
                <a:sym typeface="Comfortaa"/>
              </a:rPr>
              <a:t>1 Pedro 1. 6,7.</a:t>
            </a:r>
            <a:endParaRPr b="1" i="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5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16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44"/>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300" name="Google Shape;300;p44"/>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301" name="Google Shape;301;p44"/>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Promessas de Deus aos que sofrem</a:t>
            </a:r>
            <a:endParaRPr b="1" sz="2100">
              <a:solidFill>
                <a:srgbClr val="1C4587"/>
              </a:solidFill>
              <a:latin typeface="Comfortaa"/>
              <a:ea typeface="Comfortaa"/>
              <a:cs typeface="Comfortaa"/>
              <a:sym typeface="Comfortaa"/>
            </a:endParaRPr>
          </a:p>
        </p:txBody>
      </p:sp>
      <p:sp>
        <p:nvSpPr>
          <p:cNvPr id="302" name="Google Shape;302;p44"/>
          <p:cNvSpPr txBox="1"/>
          <p:nvPr/>
        </p:nvSpPr>
        <p:spPr>
          <a:xfrm>
            <a:off x="466350" y="992200"/>
            <a:ext cx="8211300" cy="3590100"/>
          </a:xfrm>
          <a:prstGeom prst="rect">
            <a:avLst/>
          </a:prstGeom>
          <a:noFill/>
          <a:ln>
            <a:noFill/>
          </a:ln>
        </p:spPr>
        <p:txBody>
          <a:bodyPr anchorCtr="0" anchor="t" bIns="91425" lIns="91425" spcFirstLastPara="1" rIns="91425" wrap="square" tIns="91425">
            <a:noAutofit/>
          </a:bodyPr>
          <a:lstStyle/>
          <a:p>
            <a:pPr indent="0" lvl="0" marL="0" rtl="0" algn="just">
              <a:lnSpc>
                <a:spcPct val="160000"/>
              </a:lnSpc>
              <a:spcBef>
                <a:spcPts val="0"/>
              </a:spcBef>
              <a:spcAft>
                <a:spcPts val="0"/>
              </a:spcAft>
              <a:buNone/>
            </a:pPr>
            <a:r>
              <a:rPr i="1" lang="pt-BR" sz="2000">
                <a:solidFill>
                  <a:schemeClr val="dk1"/>
                </a:solidFill>
                <a:latin typeface="Comfortaa"/>
                <a:ea typeface="Comfortaa"/>
                <a:cs typeface="Comfortaa"/>
                <a:sym typeface="Comfortaa"/>
              </a:rPr>
              <a:t>“...eis que estou convosco todos os dias até à consumação dos séculos”.</a:t>
            </a:r>
            <a:endParaRPr i="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rPr b="1" lang="pt-BR" sz="2000">
                <a:solidFill>
                  <a:schemeClr val="dk1"/>
                </a:solidFill>
                <a:latin typeface="Comfortaa"/>
                <a:ea typeface="Comfortaa"/>
                <a:cs typeface="Comfortaa"/>
                <a:sym typeface="Comfortaa"/>
              </a:rPr>
              <a:t>Mateus 28.20.</a:t>
            </a:r>
            <a:endParaRPr b="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i="1" sz="2000">
              <a:solidFill>
                <a:schemeClr val="dk1"/>
              </a:solidFill>
              <a:latin typeface="Comfortaa"/>
              <a:ea typeface="Comfortaa"/>
              <a:cs typeface="Comfortaa"/>
              <a:sym typeface="Comfortaa"/>
            </a:endParaRPr>
          </a:p>
          <a:p>
            <a:pPr indent="0" lvl="0" marL="0" rtl="0" algn="just">
              <a:lnSpc>
                <a:spcPct val="160000"/>
              </a:lnSpc>
              <a:spcBef>
                <a:spcPts val="0"/>
              </a:spcBef>
              <a:spcAft>
                <a:spcPts val="0"/>
              </a:spcAft>
              <a:buNone/>
            </a:pPr>
            <a:r>
              <a:rPr i="1" lang="pt-BR" sz="2000">
                <a:solidFill>
                  <a:schemeClr val="dk1"/>
                </a:solidFill>
                <a:latin typeface="Comfortaa"/>
                <a:ea typeface="Comfortaa"/>
                <a:cs typeface="Comfortaa"/>
                <a:sym typeface="Comfortaa"/>
              </a:rPr>
              <a:t>“Vinde a mim, todos os que estais cansados e sobrecarregados, e eu vos aliviarei”.</a:t>
            </a:r>
            <a:endParaRPr i="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rPr b="1" lang="pt-BR" sz="2000">
                <a:solidFill>
                  <a:schemeClr val="dk1"/>
                </a:solidFill>
                <a:latin typeface="Comfortaa"/>
                <a:ea typeface="Comfortaa"/>
                <a:cs typeface="Comfortaa"/>
                <a:sym typeface="Comfortaa"/>
              </a:rPr>
              <a:t>Mateus 11.28.</a:t>
            </a:r>
            <a:endParaRPr b="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i="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i="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i="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5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16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45"/>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308" name="Google Shape;308;p45"/>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309" name="Google Shape;309;p45"/>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Promessas de Deus aos que sofrem</a:t>
            </a:r>
            <a:endParaRPr b="1" sz="2100">
              <a:solidFill>
                <a:srgbClr val="1C4587"/>
              </a:solidFill>
              <a:latin typeface="Comfortaa"/>
              <a:ea typeface="Comfortaa"/>
              <a:cs typeface="Comfortaa"/>
              <a:sym typeface="Comfortaa"/>
            </a:endParaRPr>
          </a:p>
        </p:txBody>
      </p:sp>
      <p:sp>
        <p:nvSpPr>
          <p:cNvPr id="310" name="Google Shape;310;p45"/>
          <p:cNvSpPr txBox="1"/>
          <p:nvPr/>
        </p:nvSpPr>
        <p:spPr>
          <a:xfrm>
            <a:off x="466350" y="992200"/>
            <a:ext cx="8211300" cy="3590100"/>
          </a:xfrm>
          <a:prstGeom prst="rect">
            <a:avLst/>
          </a:prstGeom>
          <a:noFill/>
          <a:ln>
            <a:noFill/>
          </a:ln>
        </p:spPr>
        <p:txBody>
          <a:bodyPr anchorCtr="0" anchor="t" bIns="91425" lIns="91425" spcFirstLastPara="1" rIns="91425" wrap="square" tIns="91425">
            <a:noAutofit/>
          </a:bodyPr>
          <a:lstStyle/>
          <a:p>
            <a:pPr indent="0" lvl="0" marL="0" rtl="0" algn="just">
              <a:lnSpc>
                <a:spcPct val="160000"/>
              </a:lnSpc>
              <a:spcBef>
                <a:spcPts val="0"/>
              </a:spcBef>
              <a:spcAft>
                <a:spcPts val="0"/>
              </a:spcAft>
              <a:buNone/>
            </a:pPr>
            <a:r>
              <a:rPr i="1" lang="pt-BR" sz="2000">
                <a:solidFill>
                  <a:schemeClr val="dk1"/>
                </a:solidFill>
                <a:latin typeface="Comfortaa"/>
                <a:ea typeface="Comfortaa"/>
                <a:cs typeface="Comfortaa"/>
                <a:sym typeface="Comfortaa"/>
              </a:rPr>
              <a:t>“Sabemos que todas as coisas cooperam juntamente para o bem daqueles que amam a Deus, daqueles que são chamados segundo o seu propósito”.</a:t>
            </a:r>
            <a:endParaRPr i="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rPr b="1" lang="pt-BR" sz="2000">
                <a:solidFill>
                  <a:schemeClr val="dk1"/>
                </a:solidFill>
                <a:latin typeface="Comfortaa"/>
                <a:ea typeface="Comfortaa"/>
                <a:cs typeface="Comfortaa"/>
                <a:sym typeface="Comfortaa"/>
              </a:rPr>
              <a:t>Romanos 8.28.</a:t>
            </a:r>
            <a:endParaRPr b="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60000"/>
              </a:lnSpc>
              <a:spcBef>
                <a:spcPts val="0"/>
              </a:spcBef>
              <a:spcAft>
                <a:spcPts val="0"/>
              </a:spcAft>
              <a:buNone/>
            </a:pPr>
            <a:r>
              <a:rPr i="1" lang="pt-BR" sz="2000">
                <a:solidFill>
                  <a:schemeClr val="dk1"/>
                </a:solidFill>
                <a:latin typeface="Comfortaa"/>
                <a:ea typeface="Comfortaa"/>
                <a:cs typeface="Comfortaa"/>
                <a:sym typeface="Comfortaa"/>
              </a:rPr>
              <a:t>“Contaste os meus passos  quando sofri perseguições.  Recolhe as minhas lágrimas  no teu odre;  não estão elas inscritas  no teu livro?”. </a:t>
            </a:r>
            <a:endParaRPr i="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rPr b="1" lang="pt-BR" sz="2000">
                <a:solidFill>
                  <a:schemeClr val="dk1"/>
                </a:solidFill>
                <a:latin typeface="Comfortaa"/>
                <a:ea typeface="Comfortaa"/>
                <a:cs typeface="Comfortaa"/>
                <a:sym typeface="Comfortaa"/>
              </a:rPr>
              <a:t>Salmos 56:8</a:t>
            </a:r>
            <a:endParaRPr b="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Clr>
                <a:schemeClr val="dk1"/>
              </a:buClr>
              <a:buSzPts val="1100"/>
              <a:buFont typeface="Arial"/>
              <a:buNone/>
            </a:pPr>
            <a:r>
              <a:t/>
            </a:r>
            <a:endParaRPr b="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i="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i="1"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i="1" sz="2000">
              <a:solidFill>
                <a:schemeClr val="dk1"/>
              </a:solidFill>
              <a:latin typeface="Comfortaa"/>
              <a:ea typeface="Comfortaa"/>
              <a:cs typeface="Comfortaa"/>
              <a:sym typeface="Comfortaa"/>
            </a:endParaRPr>
          </a:p>
          <a:p>
            <a:pPr indent="0" lvl="0" marL="457200" rtl="0" algn="just">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457200" rtl="0" algn="r">
              <a:lnSpc>
                <a:spcPct val="160000"/>
              </a:lnSpc>
              <a:spcBef>
                <a:spcPts val="0"/>
              </a:spcBef>
              <a:spcAft>
                <a:spcPts val="0"/>
              </a:spcAft>
              <a:buNone/>
            </a:pPr>
            <a:r>
              <a:t/>
            </a:r>
            <a:endParaRPr sz="2000">
              <a:solidFill>
                <a:schemeClr val="dk1"/>
              </a:solidFill>
              <a:latin typeface="Comfortaa"/>
              <a:ea typeface="Comfortaa"/>
              <a:cs typeface="Comfortaa"/>
              <a:sym typeface="Comfortaa"/>
            </a:endParaRPr>
          </a:p>
          <a:p>
            <a:pPr indent="0" lvl="0" marL="365760" rtl="0" algn="ctr">
              <a:lnSpc>
                <a:spcPct val="160000"/>
              </a:lnSpc>
              <a:spcBef>
                <a:spcPts val="0"/>
              </a:spcBef>
              <a:spcAft>
                <a:spcPts val="0"/>
              </a:spcAft>
              <a:buNone/>
            </a:pPr>
            <a:r>
              <a:t/>
            </a:r>
            <a:endParaRPr sz="1500">
              <a:solidFill>
                <a:schemeClr val="dk1"/>
              </a:solidFill>
              <a:latin typeface="Comfortaa"/>
              <a:ea typeface="Comfortaa"/>
              <a:cs typeface="Comfortaa"/>
              <a:sym typeface="Comfortaa"/>
            </a:endParaRPr>
          </a:p>
          <a:p>
            <a:pPr indent="0" lvl="0" marL="365760" rtl="0" algn="l">
              <a:lnSpc>
                <a:spcPct val="160000"/>
              </a:lnSpc>
              <a:spcBef>
                <a:spcPts val="0"/>
              </a:spcBef>
              <a:spcAft>
                <a:spcPts val="0"/>
              </a:spcAft>
              <a:buNone/>
            </a:pPr>
            <a:r>
              <a:t/>
            </a:r>
            <a:endParaRPr sz="16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46"/>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316" name="Google Shape;316;p46"/>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317" name="Google Shape;317;p46"/>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Promessas de Deus aos que sofrem</a:t>
            </a:r>
            <a:endParaRPr b="1" sz="2100">
              <a:solidFill>
                <a:srgbClr val="1C4587"/>
              </a:solidFill>
              <a:latin typeface="Comfortaa"/>
              <a:ea typeface="Comfortaa"/>
              <a:cs typeface="Comfortaa"/>
              <a:sym typeface="Comfortaa"/>
            </a:endParaRPr>
          </a:p>
        </p:txBody>
      </p:sp>
      <p:sp>
        <p:nvSpPr>
          <p:cNvPr id="318" name="Google Shape;318;p46"/>
          <p:cNvSpPr txBox="1"/>
          <p:nvPr/>
        </p:nvSpPr>
        <p:spPr>
          <a:xfrm>
            <a:off x="466350" y="887700"/>
            <a:ext cx="8211300" cy="3590100"/>
          </a:xfrm>
          <a:prstGeom prst="rect">
            <a:avLst/>
          </a:prstGeom>
          <a:noFill/>
          <a:ln>
            <a:noFill/>
          </a:ln>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t/>
            </a:r>
            <a:endParaRPr sz="2700">
              <a:solidFill>
                <a:schemeClr val="dk1"/>
              </a:solidFill>
              <a:latin typeface="Comfortaa"/>
              <a:ea typeface="Comfortaa"/>
              <a:cs typeface="Comfortaa"/>
              <a:sym typeface="Comfortaa"/>
            </a:endParaRPr>
          </a:p>
          <a:p>
            <a:pPr indent="0" lvl="0" marL="0" rtl="0" algn="l">
              <a:lnSpc>
                <a:spcPct val="160000"/>
              </a:lnSpc>
              <a:spcBef>
                <a:spcPts val="0"/>
              </a:spcBef>
              <a:spcAft>
                <a:spcPts val="0"/>
              </a:spcAft>
              <a:buNone/>
            </a:pPr>
            <a:r>
              <a:rPr lang="pt-BR" sz="2700">
                <a:solidFill>
                  <a:schemeClr val="dk1"/>
                </a:solidFill>
                <a:latin typeface="Comfortaa"/>
                <a:ea typeface="Comfortaa"/>
                <a:cs typeface="Comfortaa"/>
                <a:sym typeface="Comfortaa"/>
              </a:rPr>
              <a:t>“E lhes enxugará dos olhos toda lágrima, e a morte já não existirá, já não haverá luto, nem pranto, nem dor, porque as primeiras coisas passaram”.</a:t>
            </a:r>
            <a:endParaRPr sz="2300">
              <a:solidFill>
                <a:schemeClr val="dk1"/>
              </a:solidFill>
              <a:latin typeface="Comfortaa"/>
              <a:ea typeface="Comfortaa"/>
              <a:cs typeface="Comfortaa"/>
              <a:sym typeface="Comfortaa"/>
            </a:endParaRPr>
          </a:p>
          <a:p>
            <a:pPr indent="0" lvl="0" marL="109728" rtl="0" algn="r">
              <a:lnSpc>
                <a:spcPct val="160000"/>
              </a:lnSpc>
              <a:spcBef>
                <a:spcPts val="0"/>
              </a:spcBef>
              <a:spcAft>
                <a:spcPts val="0"/>
              </a:spcAft>
              <a:buClr>
                <a:schemeClr val="dk1"/>
              </a:buClr>
              <a:buSzPts val="2400"/>
              <a:buFont typeface="Arial"/>
              <a:buNone/>
            </a:pPr>
            <a:r>
              <a:rPr b="1" lang="pt-BR" sz="2300">
                <a:solidFill>
                  <a:schemeClr val="dk1"/>
                </a:solidFill>
                <a:latin typeface="Comfortaa"/>
                <a:ea typeface="Comfortaa"/>
                <a:cs typeface="Comfortaa"/>
                <a:sym typeface="Comfortaa"/>
              </a:rPr>
              <a:t>Apocalipse 21.4</a:t>
            </a:r>
            <a:endParaRPr b="1" i="1" sz="1900">
              <a:solidFill>
                <a:schemeClr val="dk1"/>
              </a:solidFill>
              <a:latin typeface="Comfortaa"/>
              <a:ea typeface="Comfortaa"/>
              <a:cs typeface="Comfortaa"/>
              <a:sym typeface="Comforta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47"/>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324" name="Google Shape;324;p47"/>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325" name="Google Shape;325;p47"/>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Referências indicadas para a leitura</a:t>
            </a:r>
            <a:endParaRPr b="1" sz="2100">
              <a:solidFill>
                <a:srgbClr val="1C4587"/>
              </a:solidFill>
              <a:latin typeface="Comfortaa"/>
              <a:ea typeface="Comfortaa"/>
              <a:cs typeface="Comfortaa"/>
              <a:sym typeface="Comfortaa"/>
            </a:endParaRPr>
          </a:p>
        </p:txBody>
      </p:sp>
      <p:pic>
        <p:nvPicPr>
          <p:cNvPr id="326" name="Google Shape;326;p47"/>
          <p:cNvPicPr preferRelativeResize="0"/>
          <p:nvPr/>
        </p:nvPicPr>
        <p:blipFill>
          <a:blip r:embed="rId4">
            <a:alphaModFix/>
          </a:blip>
          <a:stretch>
            <a:fillRect/>
          </a:stretch>
        </p:blipFill>
        <p:spPr>
          <a:xfrm>
            <a:off x="1279350" y="911063"/>
            <a:ext cx="2497675" cy="4021675"/>
          </a:xfrm>
          <a:prstGeom prst="rect">
            <a:avLst/>
          </a:prstGeom>
          <a:noFill/>
          <a:ln>
            <a:noFill/>
          </a:ln>
        </p:spPr>
      </p:pic>
      <p:pic>
        <p:nvPicPr>
          <p:cNvPr id="327" name="Google Shape;327;p47"/>
          <p:cNvPicPr preferRelativeResize="0"/>
          <p:nvPr/>
        </p:nvPicPr>
        <p:blipFill>
          <a:blip r:embed="rId5">
            <a:alphaModFix/>
          </a:blip>
          <a:stretch>
            <a:fillRect/>
          </a:stretch>
        </p:blipFill>
        <p:spPr>
          <a:xfrm>
            <a:off x="4398512" y="887700"/>
            <a:ext cx="3165215" cy="4068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78" name="Google Shape;78;p16"/>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79" name="Google Shape;79;p16"/>
          <p:cNvSpPr txBox="1"/>
          <p:nvPr/>
        </p:nvSpPr>
        <p:spPr>
          <a:xfrm>
            <a:off x="378600" y="274088"/>
            <a:ext cx="69843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200">
                <a:solidFill>
                  <a:srgbClr val="1C4587"/>
                </a:solidFill>
                <a:latin typeface="Comfortaa"/>
                <a:ea typeface="Comfortaa"/>
                <a:cs typeface="Comfortaa"/>
                <a:sym typeface="Comfortaa"/>
              </a:rPr>
              <a:t>A realidade do Sofrimento</a:t>
            </a:r>
            <a:endParaRPr b="1" sz="2200">
              <a:solidFill>
                <a:srgbClr val="1C4587"/>
              </a:solidFill>
              <a:latin typeface="Comfortaa"/>
              <a:ea typeface="Comfortaa"/>
              <a:cs typeface="Comfortaa"/>
              <a:sym typeface="Comfortaa"/>
            </a:endParaRPr>
          </a:p>
        </p:txBody>
      </p:sp>
      <p:sp>
        <p:nvSpPr>
          <p:cNvPr id="80" name="Google Shape;80;p16"/>
          <p:cNvSpPr txBox="1"/>
          <p:nvPr/>
        </p:nvSpPr>
        <p:spPr>
          <a:xfrm>
            <a:off x="466350" y="979100"/>
            <a:ext cx="8211300" cy="3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100">
                <a:latin typeface="Comfortaa"/>
                <a:ea typeface="Comfortaa"/>
                <a:cs typeface="Comfortaa"/>
                <a:sym typeface="Comfortaa"/>
              </a:rPr>
              <a:t>“A perda de pessoas amadas, as doenças debilitantes e fatais, a traição pessoal, as reviravoltas financeiras e os fracassos morais - t</a:t>
            </a:r>
            <a:r>
              <a:rPr b="1" lang="pt-BR" sz="2100">
                <a:latin typeface="Comfortaa"/>
                <a:ea typeface="Comfortaa"/>
                <a:cs typeface="Comfortaa"/>
                <a:sym typeface="Comfortaa"/>
              </a:rPr>
              <a:t>odas essas coisas um dia o atingirão se você tiver uma longevidade normal</a:t>
            </a:r>
            <a:r>
              <a:rPr lang="pt-BR" sz="2100">
                <a:latin typeface="Comfortaa"/>
                <a:ea typeface="Comfortaa"/>
                <a:cs typeface="Comfortaa"/>
                <a:sym typeface="Comfortaa"/>
              </a:rPr>
              <a:t>. </a:t>
            </a:r>
            <a:r>
              <a:rPr b="1" lang="pt-BR" sz="2100">
                <a:latin typeface="Comfortaa"/>
                <a:ea typeface="Comfortaa"/>
                <a:cs typeface="Comfortaa"/>
                <a:sym typeface="Comfortaa"/>
              </a:rPr>
              <a:t>Ninguém está imune</a:t>
            </a:r>
            <a:r>
              <a:rPr lang="pt-BR" sz="2100">
                <a:latin typeface="Comfortaa"/>
                <a:ea typeface="Comfortaa"/>
                <a:cs typeface="Comfortaa"/>
                <a:sym typeface="Comfortaa"/>
              </a:rPr>
              <a:t>. Não há dinheiro, poder nem planejamento capazes de impedir que o luto, uma doença terrível, uma traição, um desastre financeiro ou uma infinidade de outros problemas entrem na sua vida. </a:t>
            </a:r>
            <a:r>
              <a:rPr b="1" lang="pt-BR" sz="2100">
                <a:latin typeface="Comfortaa"/>
                <a:ea typeface="Comfortaa"/>
                <a:cs typeface="Comfortaa"/>
                <a:sym typeface="Comfortaa"/>
              </a:rPr>
              <a:t>A vida humana é inevitavelmente frágil e sujeita a forças que estão além do nosso poder de controlá-las. A vida é trágica</a:t>
            </a:r>
            <a:r>
              <a:rPr lang="pt-BR" sz="2100">
                <a:latin typeface="Comfortaa"/>
                <a:ea typeface="Comfortaa"/>
                <a:cs typeface="Comfortaa"/>
                <a:sym typeface="Comfortaa"/>
              </a:rPr>
              <a:t>”.</a:t>
            </a:r>
            <a:endParaRPr sz="2100">
              <a:latin typeface="Comfortaa"/>
              <a:ea typeface="Comfortaa"/>
              <a:cs typeface="Comfortaa"/>
              <a:sym typeface="Comfortaa"/>
            </a:endParaRPr>
          </a:p>
          <a:p>
            <a:pPr indent="0" lvl="0" marL="0" rtl="0" algn="l">
              <a:spcBef>
                <a:spcPts val="0"/>
              </a:spcBef>
              <a:spcAft>
                <a:spcPts val="0"/>
              </a:spcAft>
              <a:buNone/>
            </a:pPr>
            <a:r>
              <a:t/>
            </a:r>
            <a:endParaRPr sz="2100">
              <a:latin typeface="Comfortaa"/>
              <a:ea typeface="Comfortaa"/>
              <a:cs typeface="Comfortaa"/>
              <a:sym typeface="Comfortaa"/>
            </a:endParaRPr>
          </a:p>
          <a:p>
            <a:pPr indent="0" lvl="0" marL="0" rtl="0" algn="r">
              <a:spcBef>
                <a:spcPts val="0"/>
              </a:spcBef>
              <a:spcAft>
                <a:spcPts val="0"/>
              </a:spcAft>
              <a:buNone/>
            </a:pPr>
            <a:r>
              <a:rPr b="1" lang="pt-BR" sz="2100">
                <a:latin typeface="Comfortaa"/>
                <a:ea typeface="Comfortaa"/>
                <a:cs typeface="Comfortaa"/>
                <a:sym typeface="Comfortaa"/>
              </a:rPr>
              <a:t>Keller, 2016.</a:t>
            </a:r>
            <a:endParaRPr b="1" sz="21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86" name="Google Shape;86;p17"/>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87" name="Google Shape;87;p17"/>
          <p:cNvSpPr txBox="1"/>
          <p:nvPr/>
        </p:nvSpPr>
        <p:spPr>
          <a:xfrm>
            <a:off x="378600" y="274088"/>
            <a:ext cx="69843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200">
                <a:solidFill>
                  <a:srgbClr val="1C4587"/>
                </a:solidFill>
                <a:latin typeface="Comfortaa"/>
                <a:ea typeface="Comfortaa"/>
                <a:cs typeface="Comfortaa"/>
                <a:sym typeface="Comfortaa"/>
              </a:rPr>
              <a:t>A realidade do Sofrimento</a:t>
            </a:r>
            <a:endParaRPr b="1" sz="2200">
              <a:solidFill>
                <a:srgbClr val="1C4587"/>
              </a:solidFill>
              <a:latin typeface="Comfortaa"/>
              <a:ea typeface="Comfortaa"/>
              <a:cs typeface="Comfortaa"/>
              <a:sym typeface="Comfortaa"/>
            </a:endParaRPr>
          </a:p>
        </p:txBody>
      </p:sp>
      <p:sp>
        <p:nvSpPr>
          <p:cNvPr id="88" name="Google Shape;88;p17"/>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3300">
                <a:latin typeface="Comfortaa"/>
                <a:ea typeface="Comfortaa"/>
                <a:cs typeface="Comfortaa"/>
                <a:sym typeface="Comfortaa"/>
              </a:rPr>
              <a:t>“Eu vivia um conto de fadas, na minha casa de bonecas, ao lado da minha família, de repente a minha vida se tornou o pior dos pesadelos”</a:t>
            </a:r>
            <a:r>
              <a:rPr b="1" lang="pt-BR" sz="3300">
                <a:latin typeface="Comfortaa"/>
                <a:ea typeface="Comfortaa"/>
                <a:cs typeface="Comfortaa"/>
                <a:sym typeface="Comfortaa"/>
              </a:rPr>
              <a:t>.</a:t>
            </a:r>
            <a:endParaRPr b="1" sz="3300">
              <a:latin typeface="Comfortaa"/>
              <a:ea typeface="Comfortaa"/>
              <a:cs typeface="Comfortaa"/>
              <a:sym typeface="Comfortaa"/>
            </a:endParaRPr>
          </a:p>
          <a:p>
            <a:pPr indent="0" lvl="0" marL="0" rtl="0" algn="l">
              <a:spcBef>
                <a:spcPts val="0"/>
              </a:spcBef>
              <a:spcAft>
                <a:spcPts val="0"/>
              </a:spcAft>
              <a:buNone/>
            </a:pPr>
            <a:r>
              <a:t/>
            </a:r>
            <a:endParaRPr sz="2100">
              <a:latin typeface="Comfortaa"/>
              <a:ea typeface="Comfortaa"/>
              <a:cs typeface="Comfortaa"/>
              <a:sym typeface="Comfortaa"/>
            </a:endParaRPr>
          </a:p>
          <a:p>
            <a:pPr indent="0" lvl="0" marL="0" rtl="0" algn="l">
              <a:spcBef>
                <a:spcPts val="0"/>
              </a:spcBef>
              <a:spcAft>
                <a:spcPts val="0"/>
              </a:spcAft>
              <a:buNone/>
            </a:pPr>
            <a:r>
              <a:t/>
            </a:r>
            <a:endParaRPr sz="2100">
              <a:latin typeface="Comfortaa"/>
              <a:ea typeface="Comfortaa"/>
              <a:cs typeface="Comfortaa"/>
              <a:sym typeface="Comfortaa"/>
            </a:endParaRPr>
          </a:p>
          <a:p>
            <a:pPr indent="0" lvl="0" marL="0" rtl="0" algn="r">
              <a:spcBef>
                <a:spcPts val="0"/>
              </a:spcBef>
              <a:spcAft>
                <a:spcPts val="0"/>
              </a:spcAft>
              <a:buNone/>
            </a:pPr>
            <a:r>
              <a:rPr b="1" lang="pt-BR" sz="1800">
                <a:latin typeface="Comfortaa"/>
                <a:ea typeface="Comfortaa"/>
                <a:cs typeface="Comfortaa"/>
                <a:sym typeface="Comfortaa"/>
              </a:rPr>
              <a:t>Fala da mãe de uma paciente, diagnosticada com um câncer raro</a:t>
            </a:r>
            <a:r>
              <a:rPr b="1" lang="pt-BR" sz="1800">
                <a:latin typeface="Comfortaa"/>
                <a:ea typeface="Comfortaa"/>
                <a:cs typeface="Comfortaa"/>
                <a:sym typeface="Comfortaa"/>
              </a:rPr>
              <a:t>.</a:t>
            </a:r>
            <a:endParaRPr b="1" sz="18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94" name="Google Shape;94;p18"/>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95" name="Google Shape;95;p18"/>
          <p:cNvSpPr txBox="1"/>
          <p:nvPr/>
        </p:nvSpPr>
        <p:spPr>
          <a:xfrm>
            <a:off x="378600" y="274088"/>
            <a:ext cx="69843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200">
                <a:solidFill>
                  <a:srgbClr val="1C4587"/>
                </a:solidFill>
                <a:latin typeface="Comfortaa"/>
                <a:ea typeface="Comfortaa"/>
                <a:cs typeface="Comfortaa"/>
                <a:sym typeface="Comfortaa"/>
              </a:rPr>
              <a:t>A realidade do Sofrimento</a:t>
            </a:r>
            <a:endParaRPr b="1" sz="2200">
              <a:solidFill>
                <a:srgbClr val="1C4587"/>
              </a:solidFill>
              <a:latin typeface="Comfortaa"/>
              <a:ea typeface="Comfortaa"/>
              <a:cs typeface="Comfortaa"/>
              <a:sym typeface="Comfortaa"/>
            </a:endParaRPr>
          </a:p>
        </p:txBody>
      </p:sp>
      <p:sp>
        <p:nvSpPr>
          <p:cNvPr id="96" name="Google Shape;96;p18"/>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3200">
                <a:latin typeface="Comfortaa"/>
                <a:ea typeface="Comfortaa"/>
                <a:cs typeface="Comfortaa"/>
                <a:sym typeface="Comfortaa"/>
              </a:rPr>
              <a:t>“A cada nova manhã</a:t>
            </a:r>
            <a:endParaRPr sz="3200">
              <a:latin typeface="Comfortaa"/>
              <a:ea typeface="Comfortaa"/>
              <a:cs typeface="Comfortaa"/>
              <a:sym typeface="Comfortaa"/>
            </a:endParaRPr>
          </a:p>
          <a:p>
            <a:pPr indent="0" lvl="0" marL="0" rtl="0" algn="l">
              <a:spcBef>
                <a:spcPts val="0"/>
              </a:spcBef>
              <a:spcAft>
                <a:spcPts val="0"/>
              </a:spcAft>
              <a:buNone/>
            </a:pPr>
            <a:r>
              <a:rPr lang="pt-BR" sz="3200">
                <a:latin typeface="Comfortaa"/>
                <a:ea typeface="Comfortaa"/>
                <a:cs typeface="Comfortaa"/>
                <a:sym typeface="Comfortaa"/>
              </a:rPr>
              <a:t>novas viúvas pranteiam, novos órfãos choram,</a:t>
            </a:r>
            <a:endParaRPr sz="3200">
              <a:latin typeface="Comfortaa"/>
              <a:ea typeface="Comfortaa"/>
              <a:cs typeface="Comfortaa"/>
              <a:sym typeface="Comfortaa"/>
            </a:endParaRPr>
          </a:p>
          <a:p>
            <a:pPr indent="0" lvl="0" marL="0" rtl="0" algn="l">
              <a:spcBef>
                <a:spcPts val="0"/>
              </a:spcBef>
              <a:spcAft>
                <a:spcPts val="0"/>
              </a:spcAft>
              <a:buNone/>
            </a:pPr>
            <a:r>
              <a:rPr lang="pt-BR" sz="3200">
                <a:latin typeface="Comfortaa"/>
                <a:ea typeface="Comfortaa"/>
                <a:cs typeface="Comfortaa"/>
                <a:sym typeface="Comfortaa"/>
              </a:rPr>
              <a:t>novos lamentos golpeiam a face do céu”</a:t>
            </a:r>
            <a:r>
              <a:rPr b="1" lang="pt-BR" sz="3200">
                <a:latin typeface="Comfortaa"/>
                <a:ea typeface="Comfortaa"/>
                <a:cs typeface="Comfortaa"/>
                <a:sym typeface="Comfortaa"/>
              </a:rPr>
              <a:t>.</a:t>
            </a:r>
            <a:endParaRPr b="1" sz="3300">
              <a:latin typeface="Comfortaa"/>
              <a:ea typeface="Comfortaa"/>
              <a:cs typeface="Comfortaa"/>
              <a:sym typeface="Comfortaa"/>
            </a:endParaRPr>
          </a:p>
          <a:p>
            <a:pPr indent="0" lvl="0" marL="0" rtl="0" algn="l">
              <a:spcBef>
                <a:spcPts val="0"/>
              </a:spcBef>
              <a:spcAft>
                <a:spcPts val="0"/>
              </a:spcAft>
              <a:buNone/>
            </a:pPr>
            <a:r>
              <a:t/>
            </a:r>
            <a:endParaRPr b="1" sz="3300">
              <a:latin typeface="Comfortaa"/>
              <a:ea typeface="Comfortaa"/>
              <a:cs typeface="Comfortaa"/>
              <a:sym typeface="Comfortaa"/>
            </a:endParaRPr>
          </a:p>
          <a:p>
            <a:pPr indent="0" lvl="0" marL="0" rtl="0" algn="r">
              <a:spcBef>
                <a:spcPts val="0"/>
              </a:spcBef>
              <a:spcAft>
                <a:spcPts val="0"/>
              </a:spcAft>
              <a:buNone/>
            </a:pPr>
            <a:r>
              <a:rPr lang="pt-BR" sz="2100">
                <a:latin typeface="Comfortaa"/>
                <a:ea typeface="Comfortaa"/>
                <a:cs typeface="Comfortaa"/>
                <a:sym typeface="Comfortaa"/>
              </a:rPr>
              <a:t>William Shakespeare</a:t>
            </a:r>
            <a:r>
              <a:rPr lang="pt-BR" sz="2100">
                <a:latin typeface="Comfortaa"/>
                <a:ea typeface="Comfortaa"/>
                <a:cs typeface="Comfortaa"/>
                <a:sym typeface="Comfortaa"/>
              </a:rPr>
              <a:t>.</a:t>
            </a:r>
            <a:endParaRPr sz="2100">
              <a:latin typeface="Comfortaa"/>
              <a:ea typeface="Comfortaa"/>
              <a:cs typeface="Comfortaa"/>
              <a:sym typeface="Comfortaa"/>
            </a:endParaRPr>
          </a:p>
          <a:p>
            <a:pPr indent="0" lvl="0" marL="0" rtl="0" algn="l">
              <a:spcBef>
                <a:spcPts val="0"/>
              </a:spcBef>
              <a:spcAft>
                <a:spcPts val="0"/>
              </a:spcAft>
              <a:buNone/>
            </a:pPr>
            <a:r>
              <a:t/>
            </a:r>
            <a:endParaRPr b="1" sz="3300">
              <a:latin typeface="Comfortaa"/>
              <a:ea typeface="Comfortaa"/>
              <a:cs typeface="Comfortaa"/>
              <a:sym typeface="Comfortaa"/>
            </a:endParaRPr>
          </a:p>
          <a:p>
            <a:pPr indent="0" lvl="0" marL="0" rtl="0" algn="l">
              <a:spcBef>
                <a:spcPts val="0"/>
              </a:spcBef>
              <a:spcAft>
                <a:spcPts val="0"/>
              </a:spcAft>
              <a:buNone/>
            </a:pPr>
            <a:r>
              <a:t/>
            </a:r>
            <a:endParaRPr sz="2100">
              <a:latin typeface="Comfortaa"/>
              <a:ea typeface="Comfortaa"/>
              <a:cs typeface="Comfortaa"/>
              <a:sym typeface="Comfortaa"/>
            </a:endParaRPr>
          </a:p>
          <a:p>
            <a:pPr indent="0" lvl="0" marL="0" rtl="0" algn="l">
              <a:spcBef>
                <a:spcPts val="0"/>
              </a:spcBef>
              <a:spcAft>
                <a:spcPts val="0"/>
              </a:spcAft>
              <a:buNone/>
            </a:pPr>
            <a:r>
              <a:t/>
            </a:r>
            <a:endParaRPr sz="21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02" name="Google Shape;102;p19"/>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03" name="Google Shape;103;p19"/>
          <p:cNvSpPr txBox="1"/>
          <p:nvPr/>
        </p:nvSpPr>
        <p:spPr>
          <a:xfrm>
            <a:off x="378600" y="274088"/>
            <a:ext cx="69843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200">
                <a:solidFill>
                  <a:srgbClr val="1C4587"/>
                </a:solidFill>
                <a:latin typeface="Comfortaa"/>
                <a:ea typeface="Comfortaa"/>
                <a:cs typeface="Comfortaa"/>
                <a:sym typeface="Comfortaa"/>
              </a:rPr>
              <a:t>A realidade do Sofrimento</a:t>
            </a:r>
            <a:endParaRPr b="1" sz="2200">
              <a:solidFill>
                <a:srgbClr val="1C4587"/>
              </a:solidFill>
              <a:latin typeface="Comfortaa"/>
              <a:ea typeface="Comfortaa"/>
              <a:cs typeface="Comfortaa"/>
              <a:sym typeface="Comfortaa"/>
            </a:endParaRPr>
          </a:p>
        </p:txBody>
      </p:sp>
      <p:sp>
        <p:nvSpPr>
          <p:cNvPr id="104" name="Google Shape;104;p19"/>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Font typeface="Comfortaa"/>
              <a:buChar char="●"/>
            </a:pPr>
            <a:r>
              <a:rPr lang="pt-BR" sz="2300">
                <a:latin typeface="Comfortaa"/>
                <a:ea typeface="Comfortaa"/>
                <a:cs typeface="Comfortaa"/>
                <a:sym typeface="Comfortaa"/>
              </a:rPr>
              <a:t>A </a:t>
            </a:r>
            <a:r>
              <a:rPr b="1" lang="pt-BR" sz="2300">
                <a:latin typeface="Comfortaa"/>
                <a:ea typeface="Comfortaa"/>
                <a:cs typeface="Comfortaa"/>
                <a:sym typeface="Comfortaa"/>
              </a:rPr>
              <a:t>Bíblia</a:t>
            </a:r>
            <a:r>
              <a:rPr lang="pt-BR" sz="2300">
                <a:latin typeface="Comfortaa"/>
                <a:ea typeface="Comfortaa"/>
                <a:cs typeface="Comfortaa"/>
                <a:sym typeface="Comfortaa"/>
              </a:rPr>
              <a:t> nos informa acerca da </a:t>
            </a:r>
            <a:r>
              <a:rPr b="1" lang="pt-BR" sz="2300">
                <a:latin typeface="Comfortaa"/>
                <a:ea typeface="Comfortaa"/>
                <a:cs typeface="Comfortaa"/>
                <a:sym typeface="Comfortaa"/>
              </a:rPr>
              <a:t>realidade</a:t>
            </a:r>
            <a:r>
              <a:rPr lang="pt-BR" sz="2300">
                <a:latin typeface="Comfortaa"/>
                <a:ea typeface="Comfortaa"/>
                <a:cs typeface="Comfortaa"/>
                <a:sym typeface="Comfortaa"/>
              </a:rPr>
              <a:t> do </a:t>
            </a:r>
            <a:r>
              <a:rPr b="1" lang="pt-BR" sz="2300">
                <a:latin typeface="Comfortaa"/>
                <a:ea typeface="Comfortaa"/>
                <a:cs typeface="Comfortaa"/>
                <a:sym typeface="Comfortaa"/>
              </a:rPr>
              <a:t>sofrimento humano</a:t>
            </a:r>
            <a:r>
              <a:rPr lang="pt-BR" sz="2300">
                <a:latin typeface="Comfortaa"/>
                <a:ea typeface="Comfortaa"/>
                <a:cs typeface="Comfortaa"/>
                <a:sym typeface="Comfortaa"/>
              </a:rPr>
              <a:t>.</a:t>
            </a:r>
            <a:endParaRPr sz="2300">
              <a:latin typeface="Comfortaa"/>
              <a:ea typeface="Comfortaa"/>
              <a:cs typeface="Comfortaa"/>
              <a:sym typeface="Comfortaa"/>
            </a:endParaRPr>
          </a:p>
          <a:p>
            <a:pPr indent="0" lvl="0" marL="457200" rtl="0" algn="l">
              <a:spcBef>
                <a:spcPts val="0"/>
              </a:spcBef>
              <a:spcAft>
                <a:spcPts val="0"/>
              </a:spcAft>
              <a:buNone/>
            </a:pPr>
            <a:r>
              <a:t/>
            </a:r>
            <a:endParaRPr sz="2300">
              <a:latin typeface="Comfortaa"/>
              <a:ea typeface="Comfortaa"/>
              <a:cs typeface="Comfortaa"/>
              <a:sym typeface="Comfortaa"/>
            </a:endParaRPr>
          </a:p>
          <a:p>
            <a:pPr indent="-374650" lvl="0" marL="457200" rtl="0" algn="l">
              <a:spcBef>
                <a:spcPts val="0"/>
              </a:spcBef>
              <a:spcAft>
                <a:spcPts val="0"/>
              </a:spcAft>
              <a:buSzPts val="2300"/>
              <a:buFont typeface="Comfortaa"/>
              <a:buChar char="●"/>
            </a:pPr>
            <a:r>
              <a:rPr b="1" lang="pt-BR" sz="2300">
                <a:latin typeface="Comfortaa"/>
                <a:ea typeface="Comfortaa"/>
                <a:cs typeface="Comfortaa"/>
                <a:sym typeface="Comfortaa"/>
              </a:rPr>
              <a:t>Filósofos</a:t>
            </a:r>
            <a:r>
              <a:rPr lang="pt-BR" sz="2300">
                <a:latin typeface="Comfortaa"/>
                <a:ea typeface="Comfortaa"/>
                <a:cs typeface="Comfortaa"/>
                <a:sym typeface="Comfortaa"/>
              </a:rPr>
              <a:t>, </a:t>
            </a:r>
            <a:r>
              <a:rPr b="1" lang="pt-BR" sz="2300">
                <a:latin typeface="Comfortaa"/>
                <a:ea typeface="Comfortaa"/>
                <a:cs typeface="Comfortaa"/>
                <a:sym typeface="Comfortaa"/>
              </a:rPr>
              <a:t>teólogos</a:t>
            </a:r>
            <a:r>
              <a:rPr lang="pt-BR" sz="2300">
                <a:latin typeface="Comfortaa"/>
                <a:ea typeface="Comfortaa"/>
                <a:cs typeface="Comfortaa"/>
                <a:sym typeface="Comfortaa"/>
              </a:rPr>
              <a:t>, </a:t>
            </a:r>
            <a:r>
              <a:rPr b="1" lang="pt-BR" sz="2300">
                <a:latin typeface="Comfortaa"/>
                <a:ea typeface="Comfortaa"/>
                <a:cs typeface="Comfortaa"/>
                <a:sym typeface="Comfortaa"/>
              </a:rPr>
              <a:t>poetas</a:t>
            </a:r>
            <a:r>
              <a:rPr lang="pt-BR" sz="2300">
                <a:latin typeface="Comfortaa"/>
                <a:ea typeface="Comfortaa"/>
                <a:cs typeface="Comfortaa"/>
                <a:sym typeface="Comfortaa"/>
              </a:rPr>
              <a:t>, etc., preocupam-se em escrever a respeito do </a:t>
            </a:r>
            <a:r>
              <a:rPr b="1" lang="pt-BR" sz="2300">
                <a:latin typeface="Comfortaa"/>
                <a:ea typeface="Comfortaa"/>
                <a:cs typeface="Comfortaa"/>
                <a:sym typeface="Comfortaa"/>
              </a:rPr>
              <a:t>sofrimento humano</a:t>
            </a:r>
            <a:r>
              <a:rPr lang="pt-BR" sz="2300">
                <a:latin typeface="Comfortaa"/>
                <a:ea typeface="Comfortaa"/>
                <a:cs typeface="Comfortaa"/>
                <a:sym typeface="Comfortaa"/>
              </a:rPr>
              <a:t>.</a:t>
            </a:r>
            <a:endParaRPr sz="2300">
              <a:latin typeface="Comfortaa"/>
              <a:ea typeface="Comfortaa"/>
              <a:cs typeface="Comfortaa"/>
              <a:sym typeface="Comfortaa"/>
            </a:endParaRPr>
          </a:p>
          <a:p>
            <a:pPr indent="0" lvl="0" marL="457200" rtl="0" algn="l">
              <a:spcBef>
                <a:spcPts val="0"/>
              </a:spcBef>
              <a:spcAft>
                <a:spcPts val="0"/>
              </a:spcAft>
              <a:buNone/>
            </a:pPr>
            <a:r>
              <a:t/>
            </a:r>
            <a:endParaRPr sz="2300">
              <a:latin typeface="Comfortaa"/>
              <a:ea typeface="Comfortaa"/>
              <a:cs typeface="Comfortaa"/>
              <a:sym typeface="Comfortaa"/>
            </a:endParaRPr>
          </a:p>
          <a:p>
            <a:pPr indent="-374650" lvl="0" marL="457200" rtl="0" algn="l">
              <a:spcBef>
                <a:spcPts val="0"/>
              </a:spcBef>
              <a:spcAft>
                <a:spcPts val="0"/>
              </a:spcAft>
              <a:buSzPts val="2300"/>
              <a:buFont typeface="Comfortaa"/>
              <a:buChar char="●"/>
            </a:pPr>
            <a:r>
              <a:rPr lang="pt-BR" sz="2300">
                <a:latin typeface="Comfortaa"/>
                <a:ea typeface="Comfortaa"/>
                <a:cs typeface="Comfortaa"/>
                <a:sym typeface="Comfortaa"/>
              </a:rPr>
              <a:t>Os </a:t>
            </a:r>
            <a:r>
              <a:rPr b="1" lang="pt-BR" sz="2300">
                <a:latin typeface="Comfortaa"/>
                <a:ea typeface="Comfortaa"/>
                <a:cs typeface="Comfortaa"/>
                <a:sym typeface="Comfortaa"/>
              </a:rPr>
              <a:t>meios de comunicação</a:t>
            </a:r>
            <a:r>
              <a:rPr lang="pt-BR" sz="2300">
                <a:latin typeface="Comfortaa"/>
                <a:ea typeface="Comfortaa"/>
                <a:cs typeface="Comfortaa"/>
                <a:sym typeface="Comfortaa"/>
              </a:rPr>
              <a:t>, através de </a:t>
            </a:r>
            <a:r>
              <a:rPr b="1" lang="pt-BR" sz="2300">
                <a:latin typeface="Comfortaa"/>
                <a:ea typeface="Comfortaa"/>
                <a:cs typeface="Comfortaa"/>
                <a:sym typeface="Comfortaa"/>
              </a:rPr>
              <a:t>noticiários</a:t>
            </a:r>
            <a:r>
              <a:rPr lang="pt-BR" sz="2300">
                <a:latin typeface="Comfortaa"/>
                <a:ea typeface="Comfortaa"/>
                <a:cs typeface="Comfortaa"/>
                <a:sym typeface="Comfortaa"/>
              </a:rPr>
              <a:t>, </a:t>
            </a:r>
            <a:r>
              <a:rPr b="1" lang="pt-BR" sz="2300">
                <a:latin typeface="Comfortaa"/>
                <a:ea typeface="Comfortaa"/>
                <a:cs typeface="Comfortaa"/>
                <a:sym typeface="Comfortaa"/>
              </a:rPr>
              <a:t>filmes</a:t>
            </a:r>
            <a:r>
              <a:rPr lang="pt-BR" sz="2300">
                <a:latin typeface="Comfortaa"/>
                <a:ea typeface="Comfortaa"/>
                <a:cs typeface="Comfortaa"/>
                <a:sym typeface="Comfortaa"/>
              </a:rPr>
              <a:t>, </a:t>
            </a:r>
            <a:r>
              <a:rPr b="1" lang="pt-BR" sz="2300">
                <a:latin typeface="Comfortaa"/>
                <a:ea typeface="Comfortaa"/>
                <a:cs typeface="Comfortaa"/>
                <a:sym typeface="Comfortaa"/>
              </a:rPr>
              <a:t>séries</a:t>
            </a:r>
            <a:r>
              <a:rPr lang="pt-BR" sz="2300">
                <a:latin typeface="Comfortaa"/>
                <a:ea typeface="Comfortaa"/>
                <a:cs typeface="Comfortaa"/>
                <a:sym typeface="Comfortaa"/>
              </a:rPr>
              <a:t> e tantos outros recursos, sempre abordam </a:t>
            </a:r>
            <a:r>
              <a:rPr b="1" lang="pt-BR" sz="2300">
                <a:latin typeface="Comfortaa"/>
                <a:ea typeface="Comfortaa"/>
                <a:cs typeface="Comfortaa"/>
                <a:sym typeface="Comfortaa"/>
              </a:rPr>
              <a:t>sofrimento humano</a:t>
            </a:r>
            <a:r>
              <a:rPr lang="pt-BR" sz="2300">
                <a:latin typeface="Comfortaa"/>
                <a:ea typeface="Comfortaa"/>
                <a:cs typeface="Comfortaa"/>
                <a:sym typeface="Comfortaa"/>
              </a:rPr>
              <a:t> em sua </a:t>
            </a:r>
            <a:r>
              <a:rPr b="1" lang="pt-BR" sz="2300">
                <a:latin typeface="Comfortaa"/>
                <a:ea typeface="Comfortaa"/>
                <a:cs typeface="Comfortaa"/>
                <a:sym typeface="Comfortaa"/>
              </a:rPr>
              <a:t>pauta</a:t>
            </a:r>
            <a:r>
              <a:rPr lang="pt-BR" sz="2300">
                <a:latin typeface="Comfortaa"/>
                <a:ea typeface="Comfortaa"/>
                <a:cs typeface="Comfortaa"/>
                <a:sym typeface="Comfortaa"/>
              </a:rPr>
              <a:t>.</a:t>
            </a:r>
            <a:endParaRPr sz="2300">
              <a:latin typeface="Comfortaa"/>
              <a:ea typeface="Comfortaa"/>
              <a:cs typeface="Comfortaa"/>
              <a:sym typeface="Comfortaa"/>
            </a:endParaRPr>
          </a:p>
          <a:p>
            <a:pPr indent="0" lvl="0" marL="0" rtl="0" algn="l">
              <a:spcBef>
                <a:spcPts val="0"/>
              </a:spcBef>
              <a:spcAft>
                <a:spcPts val="0"/>
              </a:spcAft>
              <a:buNone/>
            </a:pPr>
            <a:r>
              <a:t/>
            </a:r>
            <a:endParaRPr b="1" sz="32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r">
              <a:spcBef>
                <a:spcPts val="0"/>
              </a:spcBef>
              <a:spcAft>
                <a:spcPts val="0"/>
              </a:spcAft>
              <a:buNone/>
            </a:pPr>
            <a:r>
              <a:t/>
            </a:r>
            <a:endParaRPr b="1" sz="17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8237450" y="156675"/>
            <a:ext cx="731025" cy="731025"/>
          </a:xfrm>
          <a:prstGeom prst="rect">
            <a:avLst/>
          </a:prstGeom>
          <a:noFill/>
          <a:ln>
            <a:noFill/>
          </a:ln>
        </p:spPr>
      </p:pic>
      <p:sp>
        <p:nvSpPr>
          <p:cNvPr id="110" name="Google Shape;110;p20"/>
          <p:cNvSpPr txBox="1"/>
          <p:nvPr/>
        </p:nvSpPr>
        <p:spPr>
          <a:xfrm>
            <a:off x="466350" y="372000"/>
            <a:ext cx="8211300" cy="3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300">
              <a:latin typeface="Comfortaa"/>
              <a:ea typeface="Comfortaa"/>
              <a:cs typeface="Comfortaa"/>
              <a:sym typeface="Comfortaa"/>
            </a:endParaRPr>
          </a:p>
          <a:p>
            <a:pPr indent="0" lvl="0" marL="0" rtl="0" algn="ctr">
              <a:spcBef>
                <a:spcPts val="0"/>
              </a:spcBef>
              <a:spcAft>
                <a:spcPts val="0"/>
              </a:spcAft>
              <a:buNone/>
            </a:pPr>
            <a:r>
              <a:t/>
            </a:r>
            <a:endParaRPr sz="3300">
              <a:latin typeface="Comfortaa"/>
              <a:ea typeface="Comfortaa"/>
              <a:cs typeface="Comfortaa"/>
              <a:sym typeface="Comfortaa"/>
            </a:endParaRPr>
          </a:p>
          <a:p>
            <a:pPr indent="0" lvl="0" marL="0" rtl="0" algn="ctr">
              <a:spcBef>
                <a:spcPts val="0"/>
              </a:spcBef>
              <a:spcAft>
                <a:spcPts val="0"/>
              </a:spcAft>
              <a:buNone/>
            </a:pPr>
            <a:r>
              <a:rPr b="1" lang="pt-BR" sz="3300">
                <a:latin typeface="Comfortaa"/>
                <a:ea typeface="Comfortaa"/>
                <a:cs typeface="Comfortaa"/>
                <a:sym typeface="Comfortaa"/>
              </a:rPr>
              <a:t>Por que</a:t>
            </a:r>
            <a:r>
              <a:rPr lang="pt-BR" sz="3300">
                <a:latin typeface="Comfortaa"/>
                <a:ea typeface="Comfortaa"/>
                <a:cs typeface="Comfortaa"/>
                <a:sym typeface="Comfortaa"/>
              </a:rPr>
              <a:t> não nos </a:t>
            </a:r>
            <a:r>
              <a:rPr b="1" lang="pt-BR" sz="3300">
                <a:latin typeface="Comfortaa"/>
                <a:ea typeface="Comfortaa"/>
                <a:cs typeface="Comfortaa"/>
                <a:sym typeface="Comfortaa"/>
              </a:rPr>
              <a:t>acostumamos</a:t>
            </a:r>
            <a:r>
              <a:rPr lang="pt-BR" sz="3300">
                <a:latin typeface="Comfortaa"/>
                <a:ea typeface="Comfortaa"/>
                <a:cs typeface="Comfortaa"/>
                <a:sym typeface="Comfortaa"/>
              </a:rPr>
              <a:t> com o </a:t>
            </a:r>
            <a:r>
              <a:rPr b="1" lang="pt-BR" sz="3300">
                <a:latin typeface="Comfortaa"/>
                <a:ea typeface="Comfortaa"/>
                <a:cs typeface="Comfortaa"/>
                <a:sym typeface="Comfortaa"/>
              </a:rPr>
              <a:t>sofrimento</a:t>
            </a:r>
            <a:r>
              <a:rPr lang="pt-BR" sz="3300">
                <a:latin typeface="Comfortaa"/>
                <a:ea typeface="Comfortaa"/>
                <a:cs typeface="Comfortaa"/>
                <a:sym typeface="Comfortaa"/>
              </a:rPr>
              <a:t>?</a:t>
            </a:r>
            <a:endParaRPr sz="3300">
              <a:latin typeface="Comfortaa"/>
              <a:ea typeface="Comfortaa"/>
              <a:cs typeface="Comfortaa"/>
              <a:sym typeface="Comfortaa"/>
            </a:endParaRPr>
          </a:p>
          <a:p>
            <a:pPr indent="0" lvl="0" marL="0" rtl="0" algn="l">
              <a:spcBef>
                <a:spcPts val="0"/>
              </a:spcBef>
              <a:spcAft>
                <a:spcPts val="0"/>
              </a:spcAft>
              <a:buNone/>
            </a:pPr>
            <a:r>
              <a:t/>
            </a:r>
            <a:endParaRPr b="1" sz="32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r">
              <a:spcBef>
                <a:spcPts val="0"/>
              </a:spcBef>
              <a:spcAft>
                <a:spcPts val="0"/>
              </a:spcAft>
              <a:buNone/>
            </a:pPr>
            <a:r>
              <a:t/>
            </a:r>
            <a:endParaRPr b="1" sz="17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pic>
        <p:nvPicPr>
          <p:cNvPr id="111" name="Google Shape;111;p20"/>
          <p:cNvPicPr preferRelativeResize="0"/>
          <p:nvPr/>
        </p:nvPicPr>
        <p:blipFill>
          <a:blip r:embed="rId4">
            <a:alphaModFix/>
          </a:blip>
          <a:stretch>
            <a:fillRect/>
          </a:stretch>
        </p:blipFill>
        <p:spPr>
          <a:xfrm>
            <a:off x="3192025" y="2858950"/>
            <a:ext cx="2759952" cy="18399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8237450" y="156675"/>
            <a:ext cx="731025" cy="731025"/>
          </a:xfrm>
          <a:prstGeom prst="rect">
            <a:avLst/>
          </a:prstGeom>
          <a:noFill/>
          <a:ln>
            <a:noFill/>
          </a:ln>
        </p:spPr>
      </p:pic>
      <p:cxnSp>
        <p:nvCxnSpPr>
          <p:cNvPr id="117" name="Google Shape;117;p21"/>
          <p:cNvCxnSpPr/>
          <p:nvPr/>
        </p:nvCxnSpPr>
        <p:spPr>
          <a:xfrm flipH="1" rot="10800000">
            <a:off x="378600" y="757300"/>
            <a:ext cx="7193100" cy="12900"/>
          </a:xfrm>
          <a:prstGeom prst="straightConnector1">
            <a:avLst/>
          </a:prstGeom>
          <a:noFill/>
          <a:ln cap="flat" cmpd="sng" w="38100">
            <a:solidFill>
              <a:srgbClr val="990000"/>
            </a:solidFill>
            <a:prstDash val="solid"/>
            <a:round/>
            <a:headEnd len="med" w="med" type="none"/>
            <a:tailEnd len="med" w="med" type="none"/>
          </a:ln>
        </p:spPr>
      </p:cxnSp>
      <p:sp>
        <p:nvSpPr>
          <p:cNvPr id="118" name="Google Shape;118;p21"/>
          <p:cNvSpPr txBox="1"/>
          <p:nvPr/>
        </p:nvSpPr>
        <p:spPr>
          <a:xfrm>
            <a:off x="378600" y="274100"/>
            <a:ext cx="74541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2100">
                <a:solidFill>
                  <a:srgbClr val="1C4587"/>
                </a:solidFill>
                <a:latin typeface="Comfortaa"/>
                <a:ea typeface="Comfortaa"/>
                <a:cs typeface="Comfortaa"/>
                <a:sym typeface="Comfortaa"/>
              </a:rPr>
              <a:t>Por que não nos acostumamos com o Sofrimento?</a:t>
            </a:r>
            <a:endParaRPr b="1" sz="2100">
              <a:solidFill>
                <a:srgbClr val="1C4587"/>
              </a:solidFill>
              <a:latin typeface="Comfortaa"/>
              <a:ea typeface="Comfortaa"/>
              <a:cs typeface="Comfortaa"/>
              <a:sym typeface="Comfortaa"/>
            </a:endParaRPr>
          </a:p>
        </p:txBody>
      </p:sp>
      <p:sp>
        <p:nvSpPr>
          <p:cNvPr id="119" name="Google Shape;119;p21"/>
          <p:cNvSpPr txBox="1"/>
          <p:nvPr/>
        </p:nvSpPr>
        <p:spPr>
          <a:xfrm>
            <a:off x="466350" y="1122700"/>
            <a:ext cx="8211300" cy="3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500">
                <a:latin typeface="Comfortaa"/>
                <a:ea typeface="Comfortaa"/>
                <a:cs typeface="Comfortaa"/>
                <a:sym typeface="Comfortaa"/>
              </a:rPr>
              <a:t>“O </a:t>
            </a:r>
            <a:r>
              <a:rPr b="1" lang="pt-BR" sz="2500">
                <a:latin typeface="Comfortaa"/>
                <a:ea typeface="Comfortaa"/>
                <a:cs typeface="Comfortaa"/>
                <a:sym typeface="Comfortaa"/>
              </a:rPr>
              <a:t>mal </a:t>
            </a:r>
            <a:r>
              <a:rPr lang="pt-BR" sz="2500">
                <a:latin typeface="Comfortaa"/>
                <a:ea typeface="Comfortaa"/>
                <a:cs typeface="Comfortaa"/>
                <a:sym typeface="Comfortaa"/>
              </a:rPr>
              <a:t>e o </a:t>
            </a:r>
            <a:r>
              <a:rPr b="1" lang="pt-BR" sz="2500">
                <a:latin typeface="Comfortaa"/>
                <a:ea typeface="Comfortaa"/>
                <a:cs typeface="Comfortaa"/>
                <a:sym typeface="Comfortaa"/>
              </a:rPr>
              <a:t>sofrimento</a:t>
            </a:r>
            <a:r>
              <a:rPr lang="pt-BR" sz="2500">
                <a:latin typeface="Comfortaa"/>
                <a:ea typeface="Comfortaa"/>
                <a:cs typeface="Comfortaa"/>
                <a:sym typeface="Comfortaa"/>
              </a:rPr>
              <a:t> são tão difundidos que nem sequer ficamos perturbados... Quando ouvimos sobre uma tragédia, </a:t>
            </a:r>
            <a:r>
              <a:rPr b="1" lang="pt-BR" sz="2500">
                <a:latin typeface="Comfortaa"/>
                <a:ea typeface="Comfortaa"/>
                <a:cs typeface="Comfortaa"/>
                <a:sym typeface="Comfortaa"/>
              </a:rPr>
              <a:t>um profundo mecanismo psicológico de defesa entra em ação</a:t>
            </a:r>
            <a:r>
              <a:rPr lang="pt-BR" sz="2500">
                <a:latin typeface="Comfortaa"/>
                <a:ea typeface="Comfortaa"/>
                <a:cs typeface="Comfortaa"/>
                <a:sym typeface="Comfortaa"/>
              </a:rPr>
              <a:t>. Dizemos a nós mesmos que essas tragédias acontecem com os outros, com gente pobre ou desprevenida” . </a:t>
            </a:r>
            <a:endParaRPr sz="2500">
              <a:latin typeface="Comfortaa"/>
              <a:ea typeface="Comfortaa"/>
              <a:cs typeface="Comfortaa"/>
              <a:sym typeface="Comfortaa"/>
            </a:endParaRPr>
          </a:p>
          <a:p>
            <a:pPr indent="0" lvl="0" marL="0" rtl="0" algn="l">
              <a:spcBef>
                <a:spcPts val="0"/>
              </a:spcBef>
              <a:spcAft>
                <a:spcPts val="0"/>
              </a:spcAft>
              <a:buNone/>
            </a:pPr>
            <a:r>
              <a:t/>
            </a:r>
            <a:endParaRPr sz="2500">
              <a:latin typeface="Comfortaa"/>
              <a:ea typeface="Comfortaa"/>
              <a:cs typeface="Comfortaa"/>
              <a:sym typeface="Comfortaa"/>
            </a:endParaRPr>
          </a:p>
          <a:p>
            <a:pPr indent="0" lvl="0" marL="457200" rtl="0" algn="l">
              <a:spcBef>
                <a:spcPts val="0"/>
              </a:spcBef>
              <a:spcAft>
                <a:spcPts val="0"/>
              </a:spcAft>
              <a:buNone/>
            </a:pPr>
            <a:r>
              <a:t/>
            </a:r>
            <a:endParaRPr sz="2300">
              <a:latin typeface="Comfortaa"/>
              <a:ea typeface="Comfortaa"/>
              <a:cs typeface="Comfortaa"/>
              <a:sym typeface="Comfortaa"/>
            </a:endParaRPr>
          </a:p>
          <a:p>
            <a:pPr indent="0" lvl="0" marL="457200" rtl="0" algn="r">
              <a:spcBef>
                <a:spcPts val="0"/>
              </a:spcBef>
              <a:spcAft>
                <a:spcPts val="0"/>
              </a:spcAft>
              <a:buNone/>
            </a:pPr>
            <a:r>
              <a:rPr b="1" lang="pt-BR" sz="2300">
                <a:latin typeface="Comfortaa"/>
                <a:ea typeface="Comfortaa"/>
                <a:cs typeface="Comfortaa"/>
                <a:sym typeface="Comfortaa"/>
              </a:rPr>
              <a:t>Keller, 2016.</a:t>
            </a:r>
            <a:endParaRPr b="1" sz="2300">
              <a:latin typeface="Comfortaa"/>
              <a:ea typeface="Comfortaa"/>
              <a:cs typeface="Comfortaa"/>
              <a:sym typeface="Comfortaa"/>
            </a:endParaRPr>
          </a:p>
          <a:p>
            <a:pPr indent="0" lvl="0" marL="0" rtl="0" algn="l">
              <a:spcBef>
                <a:spcPts val="0"/>
              </a:spcBef>
              <a:spcAft>
                <a:spcPts val="0"/>
              </a:spcAft>
              <a:buNone/>
            </a:pPr>
            <a:r>
              <a:t/>
            </a:r>
            <a:endParaRPr b="1" sz="32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r">
              <a:spcBef>
                <a:spcPts val="0"/>
              </a:spcBef>
              <a:spcAft>
                <a:spcPts val="0"/>
              </a:spcAft>
              <a:buNone/>
            </a:pPr>
            <a:r>
              <a:t/>
            </a:r>
            <a:endParaRPr b="1" sz="17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