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  <p:sldId id="257" r:id="rId3"/>
    <p:sldId id="295" r:id="rId4"/>
    <p:sldId id="259" r:id="rId5"/>
    <p:sldId id="296" r:id="rId6"/>
    <p:sldId id="297" r:id="rId7"/>
    <p:sldId id="260" r:id="rId8"/>
    <p:sldId id="298" r:id="rId9"/>
    <p:sldId id="299" r:id="rId10"/>
    <p:sldId id="261" r:id="rId11"/>
    <p:sldId id="262" r:id="rId12"/>
    <p:sldId id="300" r:id="rId13"/>
    <p:sldId id="263" r:id="rId14"/>
    <p:sldId id="301" r:id="rId15"/>
    <p:sldId id="264" r:id="rId16"/>
    <p:sldId id="302" r:id="rId17"/>
    <p:sldId id="265" r:id="rId18"/>
    <p:sldId id="266" r:id="rId19"/>
    <p:sldId id="303" r:id="rId20"/>
    <p:sldId id="267" r:id="rId21"/>
    <p:sldId id="304" r:id="rId22"/>
    <p:sldId id="268" r:id="rId23"/>
    <p:sldId id="306" r:id="rId24"/>
    <p:sldId id="305" r:id="rId25"/>
    <p:sldId id="269" r:id="rId26"/>
    <p:sldId id="307" r:id="rId27"/>
    <p:sldId id="270" r:id="rId28"/>
    <p:sldId id="271" r:id="rId29"/>
    <p:sldId id="308" r:id="rId30"/>
    <p:sldId id="309" r:id="rId31"/>
    <p:sldId id="272" r:id="rId32"/>
    <p:sldId id="310" r:id="rId33"/>
    <p:sldId id="311" r:id="rId34"/>
    <p:sldId id="273" r:id="rId35"/>
    <p:sldId id="312" r:id="rId36"/>
    <p:sldId id="274" r:id="rId37"/>
    <p:sldId id="313" r:id="rId38"/>
    <p:sldId id="315" r:id="rId39"/>
    <p:sldId id="275" r:id="rId40"/>
    <p:sldId id="276" r:id="rId41"/>
    <p:sldId id="316" r:id="rId42"/>
    <p:sldId id="317" r:id="rId43"/>
    <p:sldId id="277" r:id="rId44"/>
    <p:sldId id="318" r:id="rId45"/>
    <p:sldId id="319" r:id="rId46"/>
    <p:sldId id="278" r:id="rId47"/>
    <p:sldId id="279" r:id="rId48"/>
    <p:sldId id="324" r:id="rId49"/>
    <p:sldId id="325" r:id="rId50"/>
    <p:sldId id="328" r:id="rId51"/>
    <p:sldId id="280" r:id="rId52"/>
    <p:sldId id="329" r:id="rId53"/>
    <p:sldId id="281" r:id="rId54"/>
    <p:sldId id="282" r:id="rId55"/>
    <p:sldId id="330" r:id="rId56"/>
    <p:sldId id="283" r:id="rId57"/>
    <p:sldId id="331" r:id="rId58"/>
    <p:sldId id="284" r:id="rId59"/>
    <p:sldId id="285" r:id="rId60"/>
    <p:sldId id="332" r:id="rId61"/>
    <p:sldId id="333" r:id="rId62"/>
    <p:sldId id="286" r:id="rId63"/>
    <p:sldId id="287" r:id="rId64"/>
    <p:sldId id="334" r:id="rId65"/>
    <p:sldId id="288" r:id="rId66"/>
    <p:sldId id="335" r:id="rId67"/>
    <p:sldId id="289" r:id="rId68"/>
    <p:sldId id="326" r:id="rId69"/>
    <p:sldId id="327" r:id="rId70"/>
    <p:sldId id="290" r:id="rId71"/>
    <p:sldId id="320" r:id="rId72"/>
    <p:sldId id="321" r:id="rId73"/>
    <p:sldId id="291" r:id="rId74"/>
    <p:sldId id="292" r:id="rId75"/>
    <p:sldId id="322" r:id="rId76"/>
    <p:sldId id="293" r:id="rId77"/>
    <p:sldId id="323" r:id="rId78"/>
    <p:sldId id="294" r:id="rId7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15" autoAdjust="0"/>
    <p:restoredTop sz="94660"/>
  </p:normalViewPr>
  <p:slideViewPr>
    <p:cSldViewPr>
      <p:cViewPr varScale="1">
        <p:scale>
          <a:sx n="62" d="100"/>
          <a:sy n="62" d="100"/>
        </p:scale>
        <p:origin x="72" y="1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1735-5BD7-4E43-A436-7A6F009DE36F}" type="datetimeFigureOut">
              <a:rPr lang="pt-BR" smtClean="0"/>
              <a:pPr/>
              <a:t>31/10/2020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E611092-A25B-4DA4-B591-B3384B9951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tângulo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tângulo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1735-5BD7-4E43-A436-7A6F009DE36F}" type="datetimeFigureOut">
              <a:rPr lang="pt-BR" smtClean="0"/>
              <a:pPr/>
              <a:t>31/10/2020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092-A25B-4DA4-B591-B3384B9951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1735-5BD7-4E43-A436-7A6F009DE36F}" type="datetimeFigureOut">
              <a:rPr lang="pt-BR" smtClean="0"/>
              <a:pPr/>
              <a:t>31/10/2020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092-A25B-4DA4-B591-B3384B9951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1735-5BD7-4E43-A436-7A6F009DE36F}" type="datetimeFigureOut">
              <a:rPr lang="pt-BR" smtClean="0"/>
              <a:pPr/>
              <a:t>31/10/2020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092-A25B-4DA4-B591-B3384B9951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1735-5BD7-4E43-A436-7A6F009DE36F}" type="datetimeFigureOut">
              <a:rPr lang="pt-BR" smtClean="0"/>
              <a:pPr/>
              <a:t>31/10/2020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tângulo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tângulo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EE611092-A25B-4DA4-B591-B3384B9951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1735-5BD7-4E43-A436-7A6F009DE36F}" type="datetimeFigureOut">
              <a:rPr lang="pt-BR" smtClean="0"/>
              <a:pPr/>
              <a:t>31/10/2020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092-A25B-4DA4-B591-B3384B9951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1735-5BD7-4E43-A436-7A6F009DE36F}" type="datetimeFigureOut">
              <a:rPr lang="pt-BR" smtClean="0"/>
              <a:pPr/>
              <a:t>31/10/2020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092-A25B-4DA4-B591-B3384B9951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1735-5BD7-4E43-A436-7A6F009DE36F}" type="datetimeFigureOut">
              <a:rPr lang="pt-BR" smtClean="0"/>
              <a:pPr/>
              <a:t>31/10/2020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092-A25B-4DA4-B591-B3384B9951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1735-5BD7-4E43-A436-7A6F009DE36F}" type="datetimeFigureOut">
              <a:rPr lang="pt-BR" smtClean="0"/>
              <a:pPr/>
              <a:t>31/10/2020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092-A25B-4DA4-B591-B3384B9951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1735-5BD7-4E43-A436-7A6F009DE36F}" type="datetimeFigureOut">
              <a:rPr lang="pt-BR" smtClean="0"/>
              <a:pPr/>
              <a:t>31/10/2020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092-A25B-4DA4-B591-B3384B9951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1735-5BD7-4E43-A436-7A6F009DE36F}" type="datetimeFigureOut">
              <a:rPr lang="pt-BR" smtClean="0"/>
              <a:pPr/>
              <a:t>31/10/2020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EE611092-A25B-4DA4-B591-B3384B9951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tângulo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tângulo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861735-5BD7-4E43-A436-7A6F009DE36F}" type="datetimeFigureOut">
              <a:rPr lang="pt-BR" smtClean="0"/>
              <a:pPr/>
              <a:t>31/10/2020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E611092-A25B-4DA4-B591-B3384B9951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63752" y="5648672"/>
            <a:ext cx="6400800" cy="804664"/>
          </a:xfrm>
        </p:spPr>
        <p:txBody>
          <a:bodyPr>
            <a:noAutofit/>
          </a:bodyPr>
          <a:lstStyle/>
          <a:p>
            <a:pPr algn="r"/>
            <a:r>
              <a:rPr lang="pt-BR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Atos 20.17-32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 Protestante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35360" y="620688"/>
            <a:ext cx="11521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Os homens querem sempre dar sua “contribuição”, querendo pagar pela salvação que é dada gratuitamente.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199456" y="3861048"/>
            <a:ext cx="9721080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Por isso, precisamos mais do que nunca voltar à Reforma.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392" y="7454"/>
            <a:ext cx="8363272" cy="1143000"/>
          </a:xfrm>
        </p:spPr>
        <p:txBody>
          <a:bodyPr>
            <a:normAutofit/>
          </a:bodyPr>
          <a:lstStyle/>
          <a:p>
            <a:r>
              <a:rPr lang="pt-BR" sz="5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  <a:cs typeface="Cavolini" panose="020B0502040204020203" pitchFamily="66" charset="0"/>
              </a:rPr>
              <a:t>1. Sola </a:t>
            </a:r>
            <a:r>
              <a:rPr lang="pt-BR" sz="5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  <a:cs typeface="Cavolini" panose="020B0502040204020203" pitchFamily="66" charset="0"/>
              </a:rPr>
              <a:t>Scriptura</a:t>
            </a:r>
            <a:endParaRPr lang="pt-BR" sz="5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Nova" panose="020B0602020104020203" pitchFamily="34" charset="0"/>
              <a:cs typeface="Cavolini" panose="020B0502040204020203" pitchFamily="66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51384" y="1145592"/>
            <a:ext cx="11377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Reforma Protestante adotou bandeiras que caracterizavam os pontos principais de sua fé.</a:t>
            </a:r>
          </a:p>
        </p:txBody>
      </p:sp>
      <p:pic>
        <p:nvPicPr>
          <p:cNvPr id="19458" name="Picture 2" descr="http://t0.gstatic.com/images?q=tbn:ANd9GcRcgj8aSvqqgnIl-HORPEwTmrOzpIF4fiCE68WZQQP-ulCWrD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360" y="3933056"/>
            <a:ext cx="3456384" cy="2588953"/>
          </a:xfrm>
          <a:prstGeom prst="rect">
            <a:avLst/>
          </a:prstGeom>
          <a:noFill/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F7F20044-A54A-4396-9516-78AEB5CD576D}"/>
              </a:ext>
            </a:extLst>
          </p:cNvPr>
          <p:cNvSpPr txBox="1"/>
          <p:nvPr/>
        </p:nvSpPr>
        <p:spPr>
          <a:xfrm>
            <a:off x="4439816" y="3936686"/>
            <a:ext cx="69747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primeira surgia da base da Reforma, e foi </a:t>
            </a:r>
            <a:r>
              <a:rPr lang="pt-BR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“Sola </a:t>
            </a:r>
            <a:r>
              <a:rPr lang="pt-BR" sz="5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Scriptura</a:t>
            </a:r>
            <a:r>
              <a:rPr lang="pt-BR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pt-B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0.gstatic.com/images?q=tbn:ANd9GcRcgj8aSvqqgnIl-HORPEwTmrOzpIF4fiCE68WZQQP-ulCWrD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7808" y="4005064"/>
            <a:ext cx="3456384" cy="2588953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335360" y="1151881"/>
            <a:ext cx="11521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Escritura é suficiente para assuntos de salvação e deve ser sempre a autoridade final.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A2E9F8A-62B3-4064-8691-F3DF5C8DF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686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23392" y="620688"/>
            <a:ext cx="11161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Bíblia, e somente ela, deve ser a regra de fé e prática do cristão.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23392" y="2924944"/>
            <a:ext cx="5927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i="1" dirty="0"/>
              <a:t>“[...] jamais deixei de vos anunciar todo o desígnio de Deus”</a:t>
            </a:r>
            <a:r>
              <a:rPr lang="pt-BR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5400" b="1" dirty="0"/>
              <a:t>Atos 20.27</a:t>
            </a:r>
          </a:p>
        </p:txBody>
      </p:sp>
      <p:pic>
        <p:nvPicPr>
          <p:cNvPr id="20482" name="Picture 2" descr="http://t3.gstatic.com/images?q=tbn:ANd9GcRxkCRF5TgW7fepTAKDeN2UpW_kwnHX9n_SECJJz5sTjbevSyn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6080" y="3654895"/>
            <a:ext cx="4491917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695400" y="1484784"/>
            <a:ext cx="111612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Paulo partia para Jerusalém e sabia que, após sua partida, </a:t>
            </a:r>
            <a:r>
              <a:rPr lang="pt-BR" sz="5400" b="1" i="1" dirty="0"/>
              <a:t>“lobos vorazes”</a:t>
            </a:r>
            <a:r>
              <a:rPr lang="pt-BR" sz="5400" b="1" dirty="0"/>
              <a:t> se infiltrariam na Igreja de </a:t>
            </a:r>
            <a:r>
              <a:rPr lang="pt-BR" sz="5400" b="1" dirty="0" err="1"/>
              <a:t>Éfeso</a:t>
            </a:r>
            <a:r>
              <a:rPr lang="pt-BR" sz="5400" b="1" dirty="0"/>
              <a:t> e não poupariam o rebanho (Atos 20.29)</a:t>
            </a:r>
          </a:p>
        </p:txBody>
      </p:sp>
    </p:spTree>
    <p:extLst>
      <p:ext uri="{BB962C8B-B14F-4D97-AF65-F5344CB8AC3E}">
        <p14:creationId xmlns:p14="http://schemas.microsoft.com/office/powerpoint/2010/main" val="764104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35360" y="980728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Paulo ensinou que o poder do evangelho está localizado na pregação da Palavra de Deus e nada pode substituir esta pregação (Atos 20.32).</a:t>
            </a:r>
          </a:p>
        </p:txBody>
      </p:sp>
      <p:pic>
        <p:nvPicPr>
          <p:cNvPr id="21506" name="Picture 2" descr="http://t0.gstatic.com/images?q=tbn:ANd9GcS8OIcw3e0EPaCl8oZ-1kQKCuQjEVo5qvKk1LwADCUpF1E3Db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0216" y="2276872"/>
            <a:ext cx="3638041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479376" y="321042"/>
            <a:ext cx="11377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Numa época em que era impossível ao povo ler as Escrituras a Reforma Protestante conseguiu colocar a Bíblia na língua comum das pessoas, tornando-a acessível a todos.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54696" y="4365104"/>
            <a:ext cx="11737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E fez com que a Bíblia tivesse o lugar de honra e que todos pudessem interpretá-la corretamente.</a:t>
            </a:r>
          </a:p>
        </p:txBody>
      </p:sp>
    </p:spTree>
    <p:extLst>
      <p:ext uri="{BB962C8B-B14F-4D97-AF65-F5344CB8AC3E}">
        <p14:creationId xmlns:p14="http://schemas.microsoft.com/office/powerpoint/2010/main" val="202963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91344" y="188640"/>
            <a:ext cx="11737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Desta forma, respondia as seguintes perguntas da época: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079776" y="1916832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Pode a igreja legislar doutrinas ou leis morais que não são encontradas na Escritura?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911080" y="4869160"/>
            <a:ext cx="7873552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Reforma respondeu:</a:t>
            </a:r>
          </a:p>
          <a:p>
            <a:pPr algn="ctr"/>
            <a:r>
              <a:rPr lang="pt-BR" sz="5400" b="1" dirty="0"/>
              <a:t> </a:t>
            </a:r>
            <a:r>
              <a:rPr lang="pt-BR" sz="5400" b="1" i="1" dirty="0"/>
              <a:t>“Não, somente a Escritura”.</a:t>
            </a:r>
            <a:endParaRPr lang="pt-BR" sz="5400" b="1" dirty="0"/>
          </a:p>
        </p:txBody>
      </p:sp>
      <p:pic>
        <p:nvPicPr>
          <p:cNvPr id="22532" name="Picture 4" descr="http://3.bp.blogspot.com/_M5o8dwQQW_I/S887CpE7BsI/AAAAAAAABqM/h-IeUwSMGVc/s1600/Pompa+Roma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254" y="2510236"/>
            <a:ext cx="3384376" cy="3409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559496" y="531680"/>
            <a:ext cx="97210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Pode a igreja alegar que possui uma interpretação infalível da Bíblia?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68896" y="4149080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i="1" dirty="0"/>
              <a:t>“Não!”</a:t>
            </a:r>
            <a:r>
              <a:rPr lang="pt-BR" sz="5400" b="1" dirty="0"/>
              <a:t>, a Reforma respondeu, </a:t>
            </a:r>
            <a:r>
              <a:rPr lang="pt-BR" sz="5400" b="1" i="1" dirty="0"/>
              <a:t>“Absolutamente não!”.</a:t>
            </a:r>
          </a:p>
        </p:txBody>
      </p:sp>
      <p:pic>
        <p:nvPicPr>
          <p:cNvPr id="23554" name="Picture 2" descr="http://t1.gstatic.com/images?q=tbn:ANd9GcTKqY-HVPX2funQw_768J55iaffRETFgD56rvCA5vzAfB-eUBEw5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79979" y="418037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1739516" y="404664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Reforma tirou o privilégio de interpretar a Bíblia das mãos do clero.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07368" y="3212976"/>
            <a:ext cx="11593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Mas não significa que cada um pode interpretá-la a seu modo, sendo preciso submeter cada interpretação à igreja como um todo.</a:t>
            </a:r>
          </a:p>
        </p:txBody>
      </p:sp>
    </p:spTree>
    <p:extLst>
      <p:ext uri="{BB962C8B-B14F-4D97-AF65-F5344CB8AC3E}">
        <p14:creationId xmlns:p14="http://schemas.microsoft.com/office/powerpoint/2010/main" val="134595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363272" cy="1143000"/>
          </a:xfrm>
        </p:spPr>
        <p:txBody>
          <a:bodyPr>
            <a:noAutofit/>
          </a:bodyPr>
          <a:lstStyle/>
          <a:p>
            <a:r>
              <a:rPr lang="pt-BR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Introdução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51384" y="1476073"/>
            <a:ext cx="111612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/>
              <a:t>Uma análise da religião em nossos dias:</a:t>
            </a:r>
          </a:p>
          <a:p>
            <a:endParaRPr lang="pt-BR" sz="5000" b="1" dirty="0"/>
          </a:p>
          <a:p>
            <a:pPr marL="971550" lvl="1" indent="-514350">
              <a:buAutoNum type="arabicPeriod"/>
            </a:pPr>
            <a:r>
              <a:rPr lang="pt-BR" sz="5000" b="1" dirty="0"/>
              <a:t>Legalismo,</a:t>
            </a:r>
          </a:p>
          <a:p>
            <a:pPr marL="971550" lvl="1" indent="-514350">
              <a:buAutoNum type="arabicPeriod"/>
            </a:pPr>
            <a:r>
              <a:rPr lang="pt-BR" sz="5000" b="1" dirty="0"/>
              <a:t>Superficialismo,</a:t>
            </a:r>
          </a:p>
          <a:p>
            <a:pPr marL="971550" lvl="1" indent="-514350">
              <a:buAutoNum type="arabicPeriod"/>
            </a:pPr>
            <a:r>
              <a:rPr lang="pt-BR" sz="5000" b="1" dirty="0"/>
              <a:t>Sensacionalismo e</a:t>
            </a:r>
          </a:p>
          <a:p>
            <a:pPr marL="971550" lvl="1" indent="-514350">
              <a:buAutoNum type="arabicPeriod"/>
            </a:pPr>
            <a:r>
              <a:rPr lang="pt-BR" sz="5000" b="1" dirty="0"/>
              <a:t>Comércio.</a:t>
            </a:r>
          </a:p>
        </p:txBody>
      </p:sp>
      <p:pic>
        <p:nvPicPr>
          <p:cNvPr id="14340" name="Picture 4" descr="http://2.bp.blogspot.com/_wDWmn13ACwo/SgRtehwlHVI/AAAAAAAAAaI/MkdLDlc63Ao/s200/Analis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8248" y="3212976"/>
            <a:ext cx="2042286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991544" y="382019"/>
            <a:ext cx="94330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Bíblia produziu a Igreja ou a Igreja produziu a Bíblia?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15380" y="3212976"/>
            <a:ext cx="111612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resposta a esta pergunta era a diferença básica entre a Reforma e Roma com relação às Escrituras.</a:t>
            </a:r>
          </a:p>
        </p:txBody>
      </p:sp>
      <p:pic>
        <p:nvPicPr>
          <p:cNvPr id="24578" name="Picture 2" descr="http://t2.gstatic.com/images?q=tbn:ANd9GcSuQpJr4TKDLYG4wyLTakJ5rtBDqIh3SVJ0E-cYgbGO8sGcTGG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344" y="386747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1739516" y="1484784"/>
            <a:ext cx="8712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Os reformadores afirmavam que Deus revelou-se a um povo e chamou esse povo para si mesmo e lhe deu sua Palavra.</a:t>
            </a:r>
          </a:p>
        </p:txBody>
      </p:sp>
    </p:spTree>
    <p:extLst>
      <p:ext uri="{BB962C8B-B14F-4D97-AF65-F5344CB8AC3E}">
        <p14:creationId xmlns:p14="http://schemas.microsoft.com/office/powerpoint/2010/main" val="3599288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95400" y="1105867"/>
            <a:ext cx="77048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Entretanto, a Igreja é sempre falível e sempre passível de correção quanto à interpretação da infalível Revelação de Deus.</a:t>
            </a:r>
          </a:p>
        </p:txBody>
      </p:sp>
      <p:pic>
        <p:nvPicPr>
          <p:cNvPr id="26630" name="Picture 6" descr="http://t2.gstatic.com/images?q=tbn:ANd9GcTdSOIOztaei9TnsRcaaNNGYHBfeun-DDNdAaH6XpIS5Lw0GPq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96309" y="1772816"/>
            <a:ext cx="2746874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434611" y="260648"/>
            <a:ext cx="849694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Em resumo, a Reforma apregoou que a Palavra de Deus é infalível e absolutamente suficiente para nos ensinar tudo o que precisamos saber sobre a salvação e sobre o próprio Deus.</a:t>
            </a:r>
          </a:p>
        </p:txBody>
      </p:sp>
      <p:pic>
        <p:nvPicPr>
          <p:cNvPr id="5" name="Picture 6" descr="http://t2.gstatic.com/images?q=tbn:ANd9GcTdSOIOztaei9TnsRcaaNNGYHBfeun-DDNdAaH6XpIS5Lw0GPqO">
            <a:extLst>
              <a:ext uri="{FF2B5EF4-FFF2-40B4-BE49-F238E27FC236}">
                <a16:creationId xmlns:a16="http://schemas.microsoft.com/office/drawing/2014/main" id="{44F9467B-CF73-4813-BE61-ECA4AEF8A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96309" y="1772816"/>
            <a:ext cx="2746874" cy="331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3587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1127448" y="1052736"/>
            <a:ext cx="69215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Ela é a única fonte suprema desse conhecimento e nenhuma outra fonte deve ser aceita.</a:t>
            </a:r>
          </a:p>
        </p:txBody>
      </p:sp>
      <p:pic>
        <p:nvPicPr>
          <p:cNvPr id="7" name="Picture 6" descr="http://t2.gstatic.com/images?q=tbn:ANd9GcTdSOIOztaei9TnsRcaaNNGYHBfeun-DDNdAaH6XpIS5Lw0GPqO">
            <a:extLst>
              <a:ext uri="{FF2B5EF4-FFF2-40B4-BE49-F238E27FC236}">
                <a16:creationId xmlns:a16="http://schemas.microsoft.com/office/drawing/2014/main" id="{D0FFB985-4AE3-4F7E-B3DC-B288D4A49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96309" y="1772816"/>
            <a:ext cx="2746874" cy="331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6527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363272" cy="1143000"/>
          </a:xfrm>
        </p:spPr>
        <p:txBody>
          <a:bodyPr>
            <a:normAutofit/>
          </a:bodyPr>
          <a:lstStyle/>
          <a:p>
            <a:r>
              <a:rPr lang="pt-BR" sz="5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2. </a:t>
            </a:r>
            <a:r>
              <a:rPr lang="pt-BR" sz="5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Solus</a:t>
            </a:r>
            <a:r>
              <a:rPr lang="pt-BR" sz="5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 </a:t>
            </a:r>
            <a:r>
              <a:rPr lang="pt-BR" sz="5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Christus</a:t>
            </a:r>
            <a:endParaRPr lang="pt-BR" sz="5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Nova" panose="020B06020201040202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51384" y="1412776"/>
            <a:ext cx="11305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Como </a:t>
            </a:r>
            <a:r>
              <a:rPr lang="pt-BR" sz="5400" b="1" dirty="0" err="1"/>
              <a:t>consequência</a:t>
            </a:r>
            <a:r>
              <a:rPr lang="pt-BR" sz="5400" b="1" dirty="0"/>
              <a:t> lógica do primeiro </a:t>
            </a:r>
            <a:r>
              <a:rPr lang="pt-BR" sz="5400" b="1" i="1" dirty="0"/>
              <a:t>“sola”</a:t>
            </a:r>
            <a:r>
              <a:rPr lang="pt-BR" sz="5400" b="1" dirty="0"/>
              <a:t> da Reforma chegamos ao segundo: </a:t>
            </a:r>
            <a:r>
              <a:rPr lang="pt-BR" sz="5400" b="1" i="1" dirty="0"/>
              <a:t>“</a:t>
            </a:r>
            <a:r>
              <a:rPr lang="pt-BR" sz="5400" b="1" i="1" dirty="0" err="1"/>
              <a:t>Solus</a:t>
            </a:r>
            <a:r>
              <a:rPr lang="pt-BR" sz="5400" b="1" i="1" dirty="0"/>
              <a:t> </a:t>
            </a:r>
            <a:r>
              <a:rPr lang="pt-BR" sz="5400" b="1" i="1" dirty="0" err="1"/>
              <a:t>Christus</a:t>
            </a:r>
            <a:r>
              <a:rPr lang="pt-BR" sz="5400" b="1" i="1" dirty="0"/>
              <a:t>”.</a:t>
            </a:r>
            <a:endParaRPr lang="pt-BR" sz="5400" b="1" dirty="0"/>
          </a:p>
        </p:txBody>
      </p:sp>
      <p:pic>
        <p:nvPicPr>
          <p:cNvPr id="27652" name="Picture 4" descr="http://t3.gstatic.com/images?q=tbn:ANd9GcQ7KgE1hBW3Z5SFb2D8C_YMU9r_mLvrMHSb-2QQo8pQnMY-oDbUU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6206" y="3998099"/>
            <a:ext cx="3427579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363272" cy="1143000"/>
          </a:xfrm>
        </p:spPr>
        <p:txBody>
          <a:bodyPr>
            <a:normAutofit/>
          </a:bodyPr>
          <a:lstStyle/>
          <a:p>
            <a:r>
              <a:rPr lang="pt-BR" sz="5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2. </a:t>
            </a:r>
            <a:r>
              <a:rPr lang="pt-BR" sz="5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Solus</a:t>
            </a:r>
            <a:r>
              <a:rPr lang="pt-BR" sz="5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 </a:t>
            </a:r>
            <a:r>
              <a:rPr lang="pt-BR" sz="5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Christus</a:t>
            </a:r>
            <a:endParaRPr lang="pt-BR" sz="5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Nova" panose="020B0602020104020203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79376" y="1916832"/>
            <a:ext cx="64087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Só quando defende </a:t>
            </a:r>
            <a:r>
              <a:rPr lang="pt-BR" sz="5400" b="1" i="1" dirty="0"/>
              <a:t>“a Escritura somente”</a:t>
            </a:r>
            <a:r>
              <a:rPr lang="pt-BR" sz="5400" b="1" dirty="0"/>
              <a:t> é que a igreja se apegará a </a:t>
            </a:r>
            <a:r>
              <a:rPr lang="pt-BR" sz="5400" b="1" i="1" dirty="0"/>
              <a:t>“Cristo somente”</a:t>
            </a:r>
            <a:r>
              <a:rPr lang="pt-BR" sz="5400" b="1" dirty="0"/>
              <a:t>.</a:t>
            </a:r>
            <a:endParaRPr lang="pt-B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608168" y="2060848"/>
            <a:ext cx="3960440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Cristo é o centro das Escrituras (João 5.39).</a:t>
            </a:r>
          </a:p>
        </p:txBody>
      </p:sp>
    </p:spTree>
    <p:extLst>
      <p:ext uri="{BB962C8B-B14F-4D97-AF65-F5344CB8AC3E}">
        <p14:creationId xmlns:p14="http://schemas.microsoft.com/office/powerpoint/2010/main" val="388894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35360" y="332657"/>
            <a:ext cx="66967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No tempo da Reforma, à semelhança dos dias atuais, a teologia estava centrada no homem.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960096" y="2280996"/>
            <a:ext cx="5040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A </a:t>
            </a:r>
            <a:r>
              <a:rPr lang="pt-BR" sz="4800" b="1" dirty="0" err="1"/>
              <a:t>ideia</a:t>
            </a:r>
            <a:r>
              <a:rPr lang="pt-BR" sz="4800" b="1" dirty="0"/>
              <a:t> é que o homem é quem decide se vai a Deus ou não, e escolhe a maneira como fazê-lo.</a:t>
            </a:r>
          </a:p>
        </p:txBody>
      </p:sp>
      <p:pic>
        <p:nvPicPr>
          <p:cNvPr id="28674" name="Picture 2" descr="http://t2.gstatic.com/images?q=tbn:ANd9GcQoupoj_wMcyGwXaG-NFXkKpfqlkarJ8iYvR-pNOrW_t6QpQJ8r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4526" y="288693"/>
            <a:ext cx="2171700" cy="2105026"/>
          </a:xfrm>
          <a:prstGeom prst="rect">
            <a:avLst/>
          </a:prstGeom>
          <a:noFill/>
        </p:spPr>
      </p:pic>
      <p:pic>
        <p:nvPicPr>
          <p:cNvPr id="28676" name="Picture 4" descr="http://t1.gstatic.com/images?q=tbn:ANd9GcSUuT5Z3742P_KOGSlNqxouDwClYGAJgHywegVFtu22C5lo6BLS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9576" y="3378128"/>
            <a:ext cx="2520280" cy="3147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335360" y="1988840"/>
            <a:ext cx="11521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Na Idade Média, a Igreja era a única opção para os cristãos – ser salvo era estar ligado à Igreja.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511824" y="889843"/>
            <a:ext cx="74168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O pensamento comum atual é que todos vão a Deus de várias formas e cada um segue a Deus de acordo com o seu próprio caminho.</a:t>
            </a:r>
          </a:p>
        </p:txBody>
      </p:sp>
      <p:pic>
        <p:nvPicPr>
          <p:cNvPr id="29702" name="Picture 6" descr="http://zisno.com/img/Como-escolher-a-profiss%C3%A3o-cer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1388180"/>
            <a:ext cx="4081637" cy="40816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445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71364" y="2060848"/>
            <a:ext cx="11449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O mesmo clamor que originou a Reforma Protestante do século 16 se faz presente em nossos dias.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26C49A11-11C2-45A6-AB99-30663EACC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784408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/>
          <p:cNvSpPr txBox="1"/>
          <p:nvPr/>
        </p:nvSpPr>
        <p:spPr>
          <a:xfrm>
            <a:off x="1739516" y="692696"/>
            <a:ext cx="8712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Mas, a Reforma disse não a todas as tentativas humanas de se chegar a Deus. </a:t>
            </a:r>
            <a:r>
              <a:rPr lang="pt-BR" sz="5400" b="1" i="1" dirty="0" err="1"/>
              <a:t>Solus</a:t>
            </a:r>
            <a:r>
              <a:rPr lang="pt-BR" sz="5400" b="1" i="1" dirty="0"/>
              <a:t> </a:t>
            </a:r>
            <a:r>
              <a:rPr lang="pt-BR" sz="5400" b="1" i="1" dirty="0" err="1"/>
              <a:t>Christus</a:t>
            </a:r>
            <a:r>
              <a:rPr lang="pt-BR" sz="5400" b="1" i="1" dirty="0"/>
              <a:t>,</a:t>
            </a:r>
            <a:r>
              <a:rPr lang="pt-BR" sz="5400" b="1" dirty="0"/>
              <a:t> ou seja, somente Cristo pode nos conduzir a Deus e nos dar a salvação.</a:t>
            </a:r>
          </a:p>
        </p:txBody>
      </p:sp>
    </p:spTree>
    <p:extLst>
      <p:ext uri="{BB962C8B-B14F-4D97-AF65-F5344CB8AC3E}">
        <p14:creationId xmlns:p14="http://schemas.microsoft.com/office/powerpoint/2010/main" val="639810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919536" y="889843"/>
            <a:ext cx="8712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O pensamento comum das pessoas com relação à salvação é que Deus irá salvar todas as pessoas boas, quer tenham crido em Cristo ou não.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727848" y="889843"/>
            <a:ext cx="64087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Colocam em prática a ideia de que a fé em Cristo não é absolutamente necessária para a salvação.</a:t>
            </a:r>
          </a:p>
        </p:txBody>
      </p:sp>
      <p:pic>
        <p:nvPicPr>
          <p:cNvPr id="30722" name="Picture 2" descr="http://t2.gstatic.com/images?q=tbn:ANd9GcTdL5xqblURjdpjDDkWrdotklRg952D1hA_X6ov_S3Rnss_8LV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9456" y="1628800"/>
            <a:ext cx="2906638" cy="2972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639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/>
          <p:cNvSpPr txBox="1"/>
          <p:nvPr/>
        </p:nvSpPr>
        <p:spPr>
          <a:xfrm>
            <a:off x="1631504" y="1124744"/>
            <a:ext cx="8712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Entretanto, o ensino da Escritura enfatizado pela Reforma é que Cristo é absolutamente necessário para a salvação (Atos 4.12).</a:t>
            </a:r>
          </a:p>
        </p:txBody>
      </p:sp>
    </p:spTree>
    <p:extLst>
      <p:ext uri="{BB962C8B-B14F-4D97-AF65-F5344CB8AC3E}">
        <p14:creationId xmlns:p14="http://schemas.microsoft.com/office/powerpoint/2010/main" val="4284152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371364" y="474345"/>
            <a:ext cx="114492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Paulo disse que jamais havia deixado de </a:t>
            </a:r>
            <a:r>
              <a:rPr lang="pt-BR" sz="5400" b="1" i="1" dirty="0"/>
              <a:t>“anunciar coisa alguma proveitosa, e de vo-la ensinar publicamente e também de casa em casa, testificando tanto a judeus como a gregos o arrependimento para com Deus e </a:t>
            </a:r>
            <a:r>
              <a:rPr lang="pt-BR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fé em nosso Senhor Jesus</a:t>
            </a:r>
            <a:r>
              <a:rPr lang="pt-BR" sz="5400" b="1" i="1" dirty="0"/>
              <a:t>” </a:t>
            </a:r>
            <a:r>
              <a:rPr lang="pt-BR" sz="5400" b="1" dirty="0"/>
              <a:t>(Atos 20.20-21).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/>
          <p:cNvSpPr txBox="1"/>
          <p:nvPr/>
        </p:nvSpPr>
        <p:spPr>
          <a:xfrm>
            <a:off x="695400" y="476672"/>
            <a:ext cx="65527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Sem Cristo não há salvação. Se alguém não confiar na obra salvadora de Jesus, em hipótese alguma, poderá ser salvo.</a:t>
            </a:r>
          </a:p>
        </p:txBody>
      </p:sp>
      <p:pic>
        <p:nvPicPr>
          <p:cNvPr id="31748" name="Picture 4" descr="http://t3.gstatic.com/images?q=tbn:ANd9GcRMs5S1KqKiIoj9A5E1SXHh12NdQPjq5eBaPeQHEkLztlp2RSSS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8128" y="1303015"/>
            <a:ext cx="4248472" cy="36365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906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363272" cy="1143000"/>
          </a:xfrm>
        </p:spPr>
        <p:txBody>
          <a:bodyPr>
            <a:normAutofit/>
          </a:bodyPr>
          <a:lstStyle/>
          <a:p>
            <a:r>
              <a:rPr lang="pt-BR" sz="5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3. Sola </a:t>
            </a:r>
            <a:r>
              <a:rPr lang="pt-BR" sz="5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Gratia</a:t>
            </a:r>
            <a:endParaRPr lang="pt-BR" sz="5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Nova" panose="020B06020201040202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168624" y="2276872"/>
            <a:ext cx="97210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Uma vez que a salvação é somente por meio de Cristo, a terceira base da Reforma Protestante é: </a:t>
            </a:r>
            <a:r>
              <a:rPr lang="pt-BR" sz="5400" b="1" i="1" dirty="0"/>
              <a:t>“Sola </a:t>
            </a:r>
            <a:r>
              <a:rPr lang="pt-BR" sz="5400" b="1" i="1" dirty="0" err="1"/>
              <a:t>Gratia</a:t>
            </a:r>
            <a:r>
              <a:rPr lang="pt-BR" sz="5400" b="1" i="1" dirty="0"/>
              <a:t>”.</a:t>
            </a:r>
            <a:endParaRPr lang="pt-BR" sz="54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363272" cy="1143000"/>
          </a:xfrm>
        </p:spPr>
        <p:txBody>
          <a:bodyPr>
            <a:normAutofit/>
          </a:bodyPr>
          <a:lstStyle/>
          <a:p>
            <a:r>
              <a:rPr lang="pt-BR" sz="5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3. Sola </a:t>
            </a:r>
            <a:r>
              <a:rPr lang="pt-BR" sz="5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Gratia</a:t>
            </a:r>
            <a:endParaRPr lang="pt-BR" sz="5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Nova" panose="020B0602020104020203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943872" y="1340768"/>
            <a:ext cx="70321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Na Idade Média, as pessoas acreditavam que a única forma possível de agradar a Deus seria vivendo em completa santidade.</a:t>
            </a:r>
            <a:endParaRPr lang="pt-B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770" name="Picture 2" descr="http://t3.gstatic.com/images?q=tbn:ANd9GcQgXi-D4EAiIVMrkG4MYaaYtnZnHpKzxnOe9t87UXPyEGCug13h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2421985"/>
            <a:ext cx="4037642" cy="3024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44925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371896" y="1196752"/>
            <a:ext cx="94482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Deus realmente requer santidade de seus filhos, mas o erro estava em pensar que ela era condição para a salvação.</a:t>
            </a:r>
          </a:p>
        </p:txBody>
      </p:sp>
    </p:spTree>
    <p:extLst>
      <p:ext uri="{BB962C8B-B14F-4D97-AF65-F5344CB8AC3E}">
        <p14:creationId xmlns:p14="http://schemas.microsoft.com/office/powerpoint/2010/main" val="16137043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3431704" y="332656"/>
            <a:ext cx="8438202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Lutero, agoniado por esta ideia, pensava na justiça e na santidade de Deus e via-se um pecador que se sentia perdido e completamente impossibilitado de alcançar a Deus.</a:t>
            </a:r>
          </a:p>
        </p:txBody>
      </p:sp>
      <p:pic>
        <p:nvPicPr>
          <p:cNvPr id="6" name="Picture 2" descr="http://t3.gstatic.com/images?q=tbn:ANd9GcSahLVh1TehgZV8lu6PD4LyrAMIB8JlDd6hSAR5p9mrvRix2lsgFC6STSTC-g">
            <a:extLst>
              <a:ext uri="{FF2B5EF4-FFF2-40B4-BE49-F238E27FC236}">
                <a16:creationId xmlns:a16="http://schemas.microsoft.com/office/drawing/2014/main" id="{A5E16F10-4B2E-4AE4-94B9-69F7FE0F9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344" y="188640"/>
            <a:ext cx="3342685" cy="3240360"/>
          </a:xfrm>
          <a:prstGeom prst="rect">
            <a:avLst/>
          </a:prstGeom>
          <a:noFill/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06D0E9B3-80C0-4D73-ACC8-5EFC8A8928D1}"/>
              </a:ext>
            </a:extLst>
          </p:cNvPr>
          <p:cNvSpPr txBox="1"/>
          <p:nvPr/>
        </p:nvSpPr>
        <p:spPr>
          <a:xfrm>
            <a:off x="551384" y="4991038"/>
            <a:ext cx="115345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Somente quando compreendeu Romanos 1.17 é que toda sua vida se transformou.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t3.gstatic.com/images?q=tbn:ANd9GcRhFzflCLQsHZdpRaNxaJGwNyDPNMcn1kGiHL6I4VlhZgHyqI7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56440" y="4341621"/>
            <a:ext cx="1800868" cy="2269095"/>
          </a:xfrm>
          <a:prstGeom prst="rect">
            <a:avLst/>
          </a:prstGeom>
          <a:noFill/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8FDADAC9-6DD5-4947-90E0-87AAB74D1D30}"/>
              </a:ext>
            </a:extLst>
          </p:cNvPr>
          <p:cNvSpPr txBox="1"/>
          <p:nvPr/>
        </p:nvSpPr>
        <p:spPr>
          <a:xfrm>
            <a:off x="695400" y="258594"/>
            <a:ext cx="100091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pt-BR" sz="5400" b="1" dirty="0"/>
              <a:t>Em 1517, Martinho Lutero, professor de Bíblia, afixou uma série de proposições na porta da igreja do Castelo, na cidade alemã de </a:t>
            </a:r>
            <a:r>
              <a:rPr lang="pt-BR" sz="5400" b="1" dirty="0" err="1"/>
              <a:t>Wittemberg</a:t>
            </a:r>
            <a:r>
              <a:rPr lang="pt-BR" sz="5400" b="1" dirty="0"/>
              <a:t>, com o fim de iniciar um debate acadêmico.</a:t>
            </a:r>
          </a:p>
          <a:p>
            <a:pPr lvl="1" algn="ctr"/>
            <a:endParaRPr lang="pt-BR" sz="30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739516" y="474345"/>
            <a:ext cx="87129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Lutero, e os outros reformadores, entenderam que o homem não precisa tornar-se justo por meio do cumprimento das obras da lei para poder alcançar a vida eterna.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407368" y="472018"/>
            <a:ext cx="65527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Ninguém conseguiria alcançar a salvação desta forma, uma vez que ninguém jamais cumpriu a lei de Deus (Romanos 3.10, 20 e Gálatas 3.11).</a:t>
            </a:r>
          </a:p>
        </p:txBody>
      </p:sp>
      <p:pic>
        <p:nvPicPr>
          <p:cNvPr id="34818" name="Picture 2" descr="http://t2.gstatic.com/images?q=tbn:ANd9GcTxgA-fCQ5HDnnz-dcNIxbkGPO5OHU_Zg7U1iXEHZ5eSUtIRpLr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8529" y="1556792"/>
            <a:ext cx="4680520" cy="3384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13972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919536" y="1305341"/>
            <a:ext cx="8712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Eles compreenderam que, tendo como base a justiça de Cristo, Deus pode e efetivamente declara justo aquele que crê.</a:t>
            </a:r>
          </a:p>
        </p:txBody>
      </p:sp>
    </p:spTree>
    <p:extLst>
      <p:ext uri="{BB962C8B-B14F-4D97-AF65-F5344CB8AC3E}">
        <p14:creationId xmlns:p14="http://schemas.microsoft.com/office/powerpoint/2010/main" val="35732786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t2.gstatic.com/images?q=tbn:ANd9GcTFr-rSe1rlM_Ak2ot_xliFieWGHvVJA2qicJFYFhmTX3BmlHv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836712"/>
            <a:ext cx="3395243" cy="3024336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4151784" y="260648"/>
            <a:ext cx="79208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Este ato de declarar justo é algo completamente gratuito, pois o homem nada fez para merecer isso, uma vez que tudo provêm da obra e dos méritos do Senhor Jesus Cristo.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t2.gstatic.com/images?q=tbn:ANd9GcTFr-rSe1rlM_Ak2ot_xliFieWGHvVJA2qicJFYFhmTX3BmlHv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836712"/>
            <a:ext cx="3395243" cy="3024336"/>
          </a:xfrm>
          <a:prstGeom prst="rect">
            <a:avLst/>
          </a:prstGeom>
          <a:noFill/>
        </p:spPr>
      </p:pic>
      <p:sp>
        <p:nvSpPr>
          <p:cNvPr id="15" name="CaixaDeTexto 14"/>
          <p:cNvSpPr txBox="1"/>
          <p:nvPr/>
        </p:nvSpPr>
        <p:spPr>
          <a:xfrm>
            <a:off x="4583832" y="1720840"/>
            <a:ext cx="6552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Desta forma, a justiça de Cristo é colocada sobre nós como se fosse nossa.</a:t>
            </a:r>
          </a:p>
        </p:txBody>
      </p:sp>
    </p:spTree>
    <p:extLst>
      <p:ext uri="{BB962C8B-B14F-4D97-AF65-F5344CB8AC3E}">
        <p14:creationId xmlns:p14="http://schemas.microsoft.com/office/powerpoint/2010/main" val="20954742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919536" y="1124744"/>
            <a:ext cx="8712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Era isso que Paulo chamava de </a:t>
            </a:r>
            <a:r>
              <a:rPr lang="pt-BR" sz="5400" b="1" i="1" dirty="0"/>
              <a:t>“o evangelho da graça de Deus”</a:t>
            </a:r>
            <a:r>
              <a:rPr lang="pt-BR" sz="5400" b="1" dirty="0"/>
              <a:t> do qual ele queria testemunhar mesmo que lhe custasse a própria vida (Atos 20.24).</a:t>
            </a:r>
          </a:p>
        </p:txBody>
      </p:sp>
    </p:spTree>
    <p:extLst>
      <p:ext uri="{BB962C8B-B14F-4D97-AF65-F5344CB8AC3E}">
        <p14:creationId xmlns:p14="http://schemas.microsoft.com/office/powerpoint/2010/main" val="19889692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263352" y="490414"/>
            <a:ext cx="7200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O evangelho da graça de Deus era a boa notícia de que os pecadores podiam ser salvos por meio da obra salvadora de Cristo feita por eles.</a:t>
            </a:r>
          </a:p>
        </p:txBody>
      </p:sp>
      <p:pic>
        <p:nvPicPr>
          <p:cNvPr id="36870" name="Picture 6" descr="http://t3.gstatic.com/images?q=tbn:ANd9GcR-AtLrMUNqyQFOeoWNDeAaZRc0z_bu9p_xoe4vLZ8yfszadhyx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8168" y="1772816"/>
            <a:ext cx="4320425" cy="3766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703512" y="188640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Assim, na salvação, Deus nos declara justos no exato instante da conversão.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BA75270-751D-44AC-913E-AAF765B910C7}"/>
              </a:ext>
            </a:extLst>
          </p:cNvPr>
          <p:cNvSpPr txBox="1"/>
          <p:nvPr/>
        </p:nvSpPr>
        <p:spPr>
          <a:xfrm>
            <a:off x="767408" y="3052986"/>
            <a:ext cx="66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justificação não é um processo, mas um ato instantâneo de Deus em nossa vida.</a:t>
            </a:r>
          </a:p>
        </p:txBody>
      </p:sp>
      <p:pic>
        <p:nvPicPr>
          <p:cNvPr id="9" name="Picture 2" descr="http://www.portalfiel.com.br/uniadmin/ftpimagem/ftpartigo/3ef369a0cdf4fceb82a496ada654cc1d.jpg">
            <a:extLst>
              <a:ext uri="{FF2B5EF4-FFF2-40B4-BE49-F238E27FC236}">
                <a16:creationId xmlns:a16="http://schemas.microsoft.com/office/drawing/2014/main" id="{77E9B0DB-C999-49DD-887D-09DEB99BE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2143" y="3021563"/>
            <a:ext cx="4529745" cy="30717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/>
          <p:cNvSpPr txBox="1"/>
          <p:nvPr/>
        </p:nvSpPr>
        <p:spPr>
          <a:xfrm>
            <a:off x="1847528" y="548680"/>
            <a:ext cx="87129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Na Idade Média, salvação e santificação eram a mesma coisa, mas para a Reforma, a salvação é um ato instantâneo de Deus que nos declara justos, iniciando o processo de santificação.</a:t>
            </a:r>
          </a:p>
        </p:txBody>
      </p:sp>
    </p:spTree>
    <p:extLst>
      <p:ext uri="{BB962C8B-B14F-4D97-AF65-F5344CB8AC3E}">
        <p14:creationId xmlns:p14="http://schemas.microsoft.com/office/powerpoint/2010/main" val="15020376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739516" y="1916832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santificação não é para que alguém seja salvo, mas para quem já é salvo.</a:t>
            </a:r>
          </a:p>
        </p:txBody>
      </p:sp>
    </p:spTree>
    <p:extLst>
      <p:ext uri="{BB962C8B-B14F-4D97-AF65-F5344CB8AC3E}">
        <p14:creationId xmlns:p14="http://schemas.microsoft.com/office/powerpoint/2010/main" val="250971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8FDADAC9-6DD5-4947-90E0-87AAB74D1D30}"/>
              </a:ext>
            </a:extLst>
          </p:cNvPr>
          <p:cNvSpPr txBox="1"/>
          <p:nvPr/>
        </p:nvSpPr>
        <p:spPr>
          <a:xfrm>
            <a:off x="1559496" y="980728"/>
            <a:ext cx="8712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pt-BR" sz="5400" b="1" dirty="0"/>
              <a:t>Argumento contra a venda de indulgências, que serviam para                financiar a construção da                     catedral de São Pedro..</a:t>
            </a:r>
          </a:p>
        </p:txBody>
      </p:sp>
      <p:pic>
        <p:nvPicPr>
          <p:cNvPr id="4" name="Picture 4" descr="http://t3.gstatic.com/images?q=tbn:ANd9GcRhFzflCLQsHZdpRaNxaJGwNyDPNMcn1kGiHL6I4VlhZgHyqI7O">
            <a:extLst>
              <a:ext uri="{FF2B5EF4-FFF2-40B4-BE49-F238E27FC236}">
                <a16:creationId xmlns:a16="http://schemas.microsoft.com/office/drawing/2014/main" id="{FA0C04A9-8189-46D7-B562-B9567ACA5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56440" y="4341621"/>
            <a:ext cx="1800868" cy="22690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25876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363272" cy="1143000"/>
          </a:xfrm>
        </p:spPr>
        <p:txBody>
          <a:bodyPr>
            <a:normAutofit/>
          </a:bodyPr>
          <a:lstStyle/>
          <a:p>
            <a:r>
              <a:rPr lang="pt-BR" sz="5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4. Sola </a:t>
            </a:r>
            <a:r>
              <a:rPr lang="pt-BR" sz="5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Fide</a:t>
            </a:r>
            <a:endParaRPr lang="pt-BR" sz="5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Nova" panose="020B06020201040202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63352" y="1412776"/>
            <a:ext cx="11593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quarta base da Reforma Protestante é: </a:t>
            </a:r>
            <a:r>
              <a:rPr lang="pt-BR" sz="5400" b="1" i="1" dirty="0"/>
              <a:t>“Sola </a:t>
            </a:r>
            <a:r>
              <a:rPr lang="pt-BR" sz="5400" b="1" i="1" dirty="0" err="1"/>
              <a:t>Fide</a:t>
            </a:r>
            <a:r>
              <a:rPr lang="pt-BR" sz="5400" b="1" i="1" dirty="0"/>
              <a:t>”.</a:t>
            </a:r>
            <a:endParaRPr lang="pt-BR" sz="5400" b="1" dirty="0"/>
          </a:p>
        </p:txBody>
      </p:sp>
      <p:pic>
        <p:nvPicPr>
          <p:cNvPr id="38914" name="Picture 2" descr="http://t0.gstatic.com/images?q=tbn:ANd9GcQfVDoLUL6fuNA8P8gNQDqdGwSYcfbIRdasLkh7jmQMnhbAsv2w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6956" y="3167101"/>
            <a:ext cx="3412747" cy="3412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91044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911424" y="1431035"/>
            <a:ext cx="105851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Lutero não somente descobriu na Bíblia que a salvação ocorre pela graça somente, mas que a forma ou método de recebê-la é a fé somente.</a:t>
            </a:r>
            <a:endParaRPr lang="pt-B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2AE70643-6747-434F-BDCD-6B3DA5302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559496" y="1720840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Igreja Romana não negava que a fé fosse necessária para a salvação, mas, referia-se à fé no poder da Igreja.</a:t>
            </a:r>
          </a:p>
        </p:txBody>
      </p:sp>
    </p:spTree>
    <p:extLst>
      <p:ext uri="{BB962C8B-B14F-4D97-AF65-F5344CB8AC3E}">
        <p14:creationId xmlns:p14="http://schemas.microsoft.com/office/powerpoint/2010/main" val="28746766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/>
          <p:cNvSpPr txBox="1"/>
          <p:nvPr/>
        </p:nvSpPr>
        <p:spPr>
          <a:xfrm>
            <a:off x="4007768" y="117693"/>
            <a:ext cx="79208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Reforma apregoou que a fé é uma questão de confiança no poder de Deus que pode salvar plenamente os que se aproximam dele confiando nos méritos de Cristo.</a:t>
            </a:r>
          </a:p>
        </p:txBody>
      </p:sp>
      <p:pic>
        <p:nvPicPr>
          <p:cNvPr id="39940" name="Picture 4" descr="http://t2.gstatic.com/images?q=tbn:ANd9GcRxjO1jIXY66e_Qo5f4ByKHj-WOjWb7HlAiqpWW1_OYvMsfpE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368" y="548680"/>
            <a:ext cx="3450099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397748" y="3269746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fé não pode ser considerada uma pequena obra que tem poder de nos salvar.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739516" y="358437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Os reformadores deixaram muito claro que quem salva é Cristo e não a fé.</a:t>
            </a:r>
          </a:p>
        </p:txBody>
      </p:sp>
      <p:pic>
        <p:nvPicPr>
          <p:cNvPr id="40962" name="Picture 2" descr="http://t3.gstatic.com/images?q=tbn:ANd9GcQD1DmmEXUWVzKhCw8zyZyOZmmDhi48g0p7tu3qxMuBk1HWL8SUC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0989" y="3104684"/>
            <a:ext cx="3091506" cy="3394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95400" y="1305341"/>
            <a:ext cx="75627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fé é apenas o instrumento pelo qual nos apropriamos da salvação conquistada plenamente por Cristo.</a:t>
            </a:r>
          </a:p>
        </p:txBody>
      </p:sp>
      <p:pic>
        <p:nvPicPr>
          <p:cNvPr id="6" name="Picture 2" descr="http://t3.gstatic.com/images?q=tbn:ANd9GcQD1DmmEXUWVzKhCw8zyZyOZmmDhi48g0p7tu3qxMuBk1HWL8SUCw">
            <a:extLst>
              <a:ext uri="{FF2B5EF4-FFF2-40B4-BE49-F238E27FC236}">
                <a16:creationId xmlns:a16="http://schemas.microsoft.com/office/drawing/2014/main" id="{0CA747E9-96D3-44D3-8A35-78B08178E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0989" y="3104684"/>
            <a:ext cx="3091506" cy="33948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9809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407368" y="188640"/>
            <a:ext cx="11593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E não se pode esquecer o ensino da Escritura de que mesmo a fé é um dom de Deus (Efésios 2.8-9 e Judas 3).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719736" y="2893000"/>
            <a:ext cx="7704856" cy="34163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Hoje, pregar sobre salvação pela fé dentro dos moldes bíblicos pode ser muito impopular .</a:t>
            </a:r>
          </a:p>
        </p:txBody>
      </p:sp>
      <p:pic>
        <p:nvPicPr>
          <p:cNvPr id="43012" name="Picture 4" descr="http://2.bp.blogspot.com/_EhoJ5zMsECw/Sx24Qpvwn1I/AAAAAAAAAWs/T3YWANhYFaA/s320/cocei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392" y="3068960"/>
            <a:ext cx="2658756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263352" y="430794"/>
            <a:ext cx="8136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Afirmar que o homem não tem poder algum para salvar-se é considerado algo praticamente extinto em muitas pregações, pois as pessoas não se sentem perdidas.</a:t>
            </a:r>
          </a:p>
        </p:txBody>
      </p:sp>
      <p:pic>
        <p:nvPicPr>
          <p:cNvPr id="41986" name="Picture 2" descr="http://t2.gstatic.com/images?q=tbn:ANd9GcQx32IphA711ptohwlCOItMV9_qoogUjNIm2c9tcLzUrsjndL14UeDBn58P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0204" y="435391"/>
            <a:ext cx="3788444" cy="252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62680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911424" y="1720840"/>
            <a:ext cx="107291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As pessoas não desejam ouvir sobre seus pecados, não se preocupam com a ira de Deus, não vêem a maldade e a ofensa de seus pecados.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739516" y="1844824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Este quadro precisa ser mudado, pois o pecador somente poderá ser salvo pela fé em Cristo Jesus.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8FDADAC9-6DD5-4947-90E0-87AAB74D1D30}"/>
              </a:ext>
            </a:extLst>
          </p:cNvPr>
          <p:cNvSpPr txBox="1"/>
          <p:nvPr/>
        </p:nvSpPr>
        <p:spPr>
          <a:xfrm>
            <a:off x="1343472" y="889843"/>
            <a:ext cx="8712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pt-BR" sz="5400" b="1" dirty="0"/>
              <a:t>Indulgência: O Papa oferecia o perdão dos pecados para                                      quem contribuísse                 financeiramente para o empreendimento.</a:t>
            </a:r>
          </a:p>
        </p:txBody>
      </p:sp>
      <p:pic>
        <p:nvPicPr>
          <p:cNvPr id="4" name="Picture 4" descr="http://t3.gstatic.com/images?q=tbn:ANd9GcRhFzflCLQsHZdpRaNxaJGwNyDPNMcn1kGiHL6I4VlhZgHyqI7O">
            <a:extLst>
              <a:ext uri="{FF2B5EF4-FFF2-40B4-BE49-F238E27FC236}">
                <a16:creationId xmlns:a16="http://schemas.microsoft.com/office/drawing/2014/main" id="{21790A06-9855-42BE-9A0B-14219FC52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56440" y="4341621"/>
            <a:ext cx="1800868" cy="22690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64962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/>
          <p:cNvSpPr txBox="1"/>
          <p:nvPr/>
        </p:nvSpPr>
        <p:spPr>
          <a:xfrm>
            <a:off x="4784937" y="764704"/>
            <a:ext cx="70567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Ele precisa ouvir a respeito do fogo do inferno, da depravação humana e da existência de um Salvador, pois, somente assim deixará de confiar em si mesmo, e se entregará a Cristo pela fé somente.</a:t>
            </a:r>
          </a:p>
        </p:txBody>
      </p:sp>
      <p:pic>
        <p:nvPicPr>
          <p:cNvPr id="44036" name="Picture 4" descr="http://t3.gstatic.com/images?q=tbn:ANd9GcQxobJGUJ0Wk1H87EUterQKFFunypY0dGGdk5QijBqVDFneF4X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279" y="908720"/>
            <a:ext cx="4195249" cy="4824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48895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363272" cy="1143000"/>
          </a:xfrm>
        </p:spPr>
        <p:txBody>
          <a:bodyPr>
            <a:normAutofit/>
          </a:bodyPr>
          <a:lstStyle/>
          <a:p>
            <a:r>
              <a:rPr lang="pt-BR" sz="5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5. </a:t>
            </a:r>
            <a:r>
              <a:rPr lang="pt-BR" sz="5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Soli</a:t>
            </a:r>
            <a:r>
              <a:rPr lang="pt-BR" sz="5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 </a:t>
            </a:r>
            <a:r>
              <a:rPr lang="pt-BR" sz="5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Deo</a:t>
            </a:r>
            <a:r>
              <a:rPr lang="pt-BR" sz="5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 Gloria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739516" y="2492896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Se a Escritura é a nossa única regra de Fé e prática e nos foi dada por Deus.</a:t>
            </a:r>
          </a:p>
        </p:txBody>
      </p:sp>
    </p:spTree>
    <p:extLst>
      <p:ext uri="{BB962C8B-B14F-4D97-AF65-F5344CB8AC3E}">
        <p14:creationId xmlns:p14="http://schemas.microsoft.com/office/powerpoint/2010/main" val="6506037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09192" y="889843"/>
            <a:ext cx="108732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Se Cristo é o único meio de salvação, se a graça é responsável por tudo o que temos e somos e se a fé, que é um dom de Deus, é o único meio para nos apropriarmos de tudo isso, então, </a:t>
            </a:r>
            <a:r>
              <a:rPr lang="pt-BR" sz="5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</a:t>
            </a:r>
            <a:r>
              <a:rPr lang="pt-BR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5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Deo</a:t>
            </a:r>
            <a:r>
              <a:rPr lang="pt-BR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Gloria</a:t>
            </a:r>
            <a:r>
              <a:rPr lang="pt-BR" sz="5400" b="1" i="1" dirty="0"/>
              <a:t>.</a:t>
            </a:r>
            <a:endParaRPr lang="pt-B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DA7513C-F489-48F7-B616-65DD7396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4536617" y="889843"/>
            <a:ext cx="7272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Na estrutura bíblica da salvação levantada pelos reformadores não há espaço para glorificação do homem: </a:t>
            </a:r>
            <a:r>
              <a:rPr lang="pt-B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 glória deve ser dada a Deus</a:t>
            </a:r>
            <a:r>
              <a:rPr lang="pt-BR" sz="5400" b="1" dirty="0"/>
              <a:t>.</a:t>
            </a:r>
          </a:p>
        </p:txBody>
      </p:sp>
      <p:pic>
        <p:nvPicPr>
          <p:cNvPr id="45060" name="Picture 4" descr="http://t0.gstatic.com/images?q=tbn:ANd9GcR8NkpO7k7iTRzFw9k2dcO_n9YExXhEY4O6VV0b4_HbKQub0xWxl4_Wm0MHG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747" y="2024843"/>
            <a:ext cx="3733205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/>
          <p:cNvSpPr txBox="1"/>
          <p:nvPr/>
        </p:nvSpPr>
        <p:spPr>
          <a:xfrm>
            <a:off x="479376" y="476672"/>
            <a:ext cx="110892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teologia reformada proclama </a:t>
            </a:r>
            <a:r>
              <a:rPr lang="pt-BR" sz="5400" b="1" i="1" dirty="0" err="1"/>
              <a:t>Soli</a:t>
            </a:r>
            <a:r>
              <a:rPr lang="pt-BR" sz="5400" b="1" i="1" dirty="0"/>
              <a:t> </a:t>
            </a:r>
            <a:r>
              <a:rPr lang="pt-BR" sz="5400" b="1" i="1" dirty="0" err="1"/>
              <a:t>Deo</a:t>
            </a:r>
            <a:r>
              <a:rPr lang="pt-BR" sz="5400" b="1" i="1" dirty="0"/>
              <a:t> Gloria</a:t>
            </a:r>
            <a:r>
              <a:rPr lang="pt-BR" sz="5400" b="1" dirty="0"/>
              <a:t>, pois discerne a natureza do ser humano.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07368" y="3140968"/>
            <a:ext cx="11521280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Quando compreendemos quem somos e quem Deus é, não temos alternativa a não ser nos prostrar e exaltar seu nome.</a:t>
            </a:r>
          </a:p>
        </p:txBody>
      </p:sp>
    </p:spTree>
    <p:extLst>
      <p:ext uri="{BB962C8B-B14F-4D97-AF65-F5344CB8AC3E}">
        <p14:creationId xmlns:p14="http://schemas.microsoft.com/office/powerpoint/2010/main" val="195802900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847528" y="1052736"/>
            <a:ext cx="8712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Reforma produziu grandes pensadores e artistas sem nunca exaltar o ser humano, antes, prostrou o orgulho humano diante da majestade de Deus.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9376" y="260648"/>
            <a:ext cx="56166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Mas, hoje o homem é exaltado e Deus diminuído.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1344" y="3212976"/>
            <a:ext cx="116652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Nossos cultos são frequentemente celebrações de nós mesmos, mais do que de Deus; há mais entretenimento neles do que adoração.</a:t>
            </a:r>
          </a:p>
        </p:txBody>
      </p:sp>
      <p:pic>
        <p:nvPicPr>
          <p:cNvPr id="47106" name="Picture 2" descr="http://t2.gstatic.com/images?q=tbn:ANd9GcTBc8-IcCsF_2S9vkCSMzqMVADV7xpj6nD5XYIWfWJL-VITyUoEIYaYcrst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5320" y="325691"/>
            <a:ext cx="3787304" cy="252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544440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631504" y="1720840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Os cristãos nunca foram tão obcecados por si mesmos e Deus nunca foi tão esquecido como hoje.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/>
          <p:cNvSpPr txBox="1"/>
          <p:nvPr/>
        </p:nvSpPr>
        <p:spPr>
          <a:xfrm>
            <a:off x="4871864" y="982436"/>
            <a:ext cx="70567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err="1"/>
              <a:t>Autoestima</a:t>
            </a:r>
            <a:r>
              <a:rPr lang="pt-BR" sz="5400" b="1" dirty="0"/>
              <a:t>,  </a:t>
            </a:r>
            <a:r>
              <a:rPr lang="pt-BR" sz="5400" b="1" dirty="0" err="1"/>
              <a:t>autoimagem</a:t>
            </a:r>
            <a:r>
              <a:rPr lang="pt-BR" sz="5400" b="1" dirty="0"/>
              <a:t>, autoconfiança, </a:t>
            </a:r>
            <a:r>
              <a:rPr lang="pt-BR" sz="5400" b="1" dirty="0" err="1"/>
              <a:t>auto-isso</a:t>
            </a:r>
            <a:r>
              <a:rPr lang="pt-BR" sz="5400" b="1" dirty="0"/>
              <a:t>, </a:t>
            </a:r>
            <a:r>
              <a:rPr lang="pt-BR" sz="5400" b="1" dirty="0" err="1"/>
              <a:t>auto-aquilo</a:t>
            </a:r>
            <a:r>
              <a:rPr lang="pt-BR" sz="5400" b="1" dirty="0"/>
              <a:t>, essa tem sido a ênfase do Cristianismo moderno.</a:t>
            </a:r>
          </a:p>
        </p:txBody>
      </p:sp>
      <p:pic>
        <p:nvPicPr>
          <p:cNvPr id="48130" name="Picture 2" descr="http://t1.gstatic.com/images?q=tbn:ANd9GcTHMKV4DGlQ0owjCfraESwVfiDthXpygLIM2hiOm7gpHhBveady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167" y="1916832"/>
            <a:ext cx="4575697" cy="3044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121611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834461" y="799577"/>
            <a:ext cx="702396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O ser-humano  vive contemplando sua própria imagem distorcida no espelho, e não a autêntica imagem de Deus.</a:t>
            </a:r>
          </a:p>
        </p:txBody>
      </p:sp>
      <p:pic>
        <p:nvPicPr>
          <p:cNvPr id="7" name="Picture 2" descr="http://t1.gstatic.com/images?q=tbn:ANd9GcTHMKV4DGlQ0owjCfraESwVfiDthXpygLIM2hiOm7gpHhBveadyUg">
            <a:extLst>
              <a:ext uri="{FF2B5EF4-FFF2-40B4-BE49-F238E27FC236}">
                <a16:creationId xmlns:a16="http://schemas.microsoft.com/office/drawing/2014/main" id="{0FBCDDC0-5682-426A-A0C4-FAC844B02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167" y="1916832"/>
            <a:ext cx="4575697" cy="3044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6851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647728" y="654943"/>
            <a:ext cx="74888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Isso parece algo grosseiro e até humorístico e imaginamos que é coisa do passado e que não deve acontecer hoje.</a:t>
            </a:r>
          </a:p>
        </p:txBody>
      </p:sp>
      <p:pic>
        <p:nvPicPr>
          <p:cNvPr id="17412" name="Picture 4" descr="http://t1.gstatic.com/images?q=tbn:ANd9GcT3f_euSa6DrK8_fI8wpwrsdCeOtG4TUtn6Q-M4zrhqODc2tx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801" y="1124744"/>
            <a:ext cx="3012522" cy="45365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363272" cy="1143000"/>
          </a:xfrm>
        </p:spPr>
        <p:txBody>
          <a:bodyPr>
            <a:normAutofit/>
          </a:bodyPr>
          <a:lstStyle/>
          <a:p>
            <a:r>
              <a:rPr lang="pt-BR" sz="5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Conclusão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26704" y="1988840"/>
            <a:ext cx="116652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Reforma Protestante do século 16 trouxe liberdade à consciência cristã porque restaurou o foco do Evangelho, tirando-o do ser humano e transferindo-o para a pessoa de Deus.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http://3.bp.blogspot.com/_pBzv4EnomiA/TIVzz-DA4EI/AAAAAAAAAt0/vGKqD-f3m50/s320/prostra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9736" y="3945850"/>
            <a:ext cx="4261455" cy="2736304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847528" y="1619488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Tanto quanto no tempo de Lutero, precisamos de Reforma hoje!</a:t>
            </a:r>
            <a:endParaRPr lang="pt-B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12FD816-B894-49FA-B57D-3B6BC1179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38984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739516" y="474345"/>
            <a:ext cx="87129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Precisamos deixar de lado todas as supostas “revelações extras”, todas as outras formas de salvação, todo senso de pagamento, de obras e de orgulho que possa haver em nossas igrejas.</a:t>
            </a:r>
          </a:p>
        </p:txBody>
      </p:sp>
    </p:spTree>
    <p:extLst>
      <p:ext uri="{BB962C8B-B14F-4D97-AF65-F5344CB8AC3E}">
        <p14:creationId xmlns:p14="http://schemas.microsoft.com/office/powerpoint/2010/main" val="47900637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/>
          <p:cNvSpPr txBox="1"/>
          <p:nvPr/>
        </p:nvSpPr>
        <p:spPr>
          <a:xfrm>
            <a:off x="4511824" y="439535"/>
            <a:ext cx="72653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Precisamos clamar: </a:t>
            </a:r>
            <a:r>
              <a:rPr lang="pt-BR" sz="5400" b="1" i="1" dirty="0"/>
              <a:t>Sola </a:t>
            </a:r>
            <a:r>
              <a:rPr lang="pt-BR" sz="5400" b="1" i="1" dirty="0" err="1"/>
              <a:t>Scriptura</a:t>
            </a:r>
            <a:r>
              <a:rPr lang="pt-BR" sz="5400" b="1" i="1" dirty="0"/>
              <a:t>, </a:t>
            </a:r>
            <a:r>
              <a:rPr lang="pt-BR" sz="5400" b="1" i="1" dirty="0" err="1"/>
              <a:t>Solus</a:t>
            </a:r>
            <a:r>
              <a:rPr lang="pt-BR" sz="5400" b="1" i="1" dirty="0"/>
              <a:t> </a:t>
            </a:r>
            <a:r>
              <a:rPr lang="pt-BR" sz="5400" b="1" i="1" dirty="0" err="1"/>
              <a:t>Christus</a:t>
            </a:r>
            <a:r>
              <a:rPr lang="pt-BR" sz="5400" b="1" i="1" dirty="0"/>
              <a:t>, Sola </a:t>
            </a:r>
            <a:r>
              <a:rPr lang="pt-BR" sz="5400" b="1" i="1" dirty="0" err="1"/>
              <a:t>Gratia</a:t>
            </a:r>
            <a:r>
              <a:rPr lang="pt-BR" sz="5400" b="1" i="1" dirty="0"/>
              <a:t>, Sola </a:t>
            </a:r>
            <a:r>
              <a:rPr lang="pt-BR" sz="5400" b="1" i="1" dirty="0" err="1"/>
              <a:t>Fide</a:t>
            </a:r>
            <a:r>
              <a:rPr lang="pt-BR" sz="5400" b="1" i="1" dirty="0"/>
              <a:t> e </a:t>
            </a:r>
            <a:r>
              <a:rPr lang="pt-BR" sz="5400" b="1" i="1" dirty="0" err="1"/>
              <a:t>Soli</a:t>
            </a:r>
            <a:r>
              <a:rPr lang="pt-BR" sz="5400" b="1" i="1" dirty="0"/>
              <a:t> </a:t>
            </a:r>
            <a:r>
              <a:rPr lang="pt-BR" sz="5400" b="1" i="1" dirty="0" err="1"/>
              <a:t>Deo</a:t>
            </a:r>
            <a:r>
              <a:rPr lang="pt-BR" sz="5400" b="1" i="1" dirty="0"/>
              <a:t> Gloria.</a:t>
            </a:r>
            <a:endParaRPr lang="pt-BR" sz="5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31504" y="4005064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Os conceitos da Reforma precisam ser aplicados hoje, a começar em nós.</a:t>
            </a:r>
          </a:p>
        </p:txBody>
      </p:sp>
      <p:pic>
        <p:nvPicPr>
          <p:cNvPr id="50178" name="Picture 2" descr="http://t2.gstatic.com/images?q=tbn:ANd9GcSmkpIta01lCRTpnzXj2F8ANcvD1eR45x7-lZDBBvEo-reL7JV3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819" y="439535"/>
            <a:ext cx="3585497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363272" cy="1143000"/>
          </a:xfrm>
        </p:spPr>
        <p:txBody>
          <a:bodyPr>
            <a:normAutofit/>
          </a:bodyPr>
          <a:lstStyle/>
          <a:p>
            <a:r>
              <a:rPr lang="pt-BR" sz="5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" panose="020B0602020104020203" pitchFamily="34" charset="0"/>
              </a:rPr>
              <a:t>Aplicação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868423" y="1844824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Você tem aceito todas as mensagens </a:t>
            </a:r>
            <a:r>
              <a:rPr lang="pt-BR" sz="5400" b="1" i="1" dirty="0"/>
              <a:t>“evangélicas”</a:t>
            </a:r>
            <a:r>
              <a:rPr lang="pt-BR" sz="5400" b="1" dirty="0"/>
              <a:t> que ouve somente por parecerem piedosas e espirituais?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623392" y="1527509"/>
            <a:ext cx="59046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Você tem analisado se o que ouve, e mesmo o que crê, está de conformidade com a Palavra de Deus?</a:t>
            </a:r>
            <a:endParaRPr lang="pt-B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04" name="Picture 4" descr="http://igrejinha.org.br/blog/wp-content/uploads/2010/03/Sola-Scrip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0096" y="1812625"/>
            <a:ext cx="4752528" cy="3632599"/>
          </a:xfrm>
          <a:prstGeom prst="rect">
            <a:avLst/>
          </a:prstGeom>
          <a:noFill/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774BCB50-514E-4314-AB96-3D738C74F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34622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5375920" y="393626"/>
            <a:ext cx="652872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Você tem modelado sua vida pelos ensinos da Palavra de Deus, pelos princípios da graça, da fé e da glória de Deus?</a:t>
            </a:r>
          </a:p>
        </p:txBody>
      </p:sp>
      <p:pic>
        <p:nvPicPr>
          <p:cNvPr id="52226" name="Picture 2" descr="http://4.bp.blogspot.com/_lmmfM65wPUk/SrEc3pIKKII/AAAAAAAAAc4/zLciZ7Iz2Pk/s400/prostra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392" y="2132856"/>
            <a:ext cx="4128459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03512" y="764704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A mudança já aconteceu uma vez, na Reforma, e pode acontecer de novo.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559496" y="3717032"/>
            <a:ext cx="8712968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Busque uma reforma, através da exclusiva consagração de sua vida a Deus.</a:t>
            </a:r>
          </a:p>
        </p:txBody>
      </p:sp>
    </p:spTree>
    <p:extLst>
      <p:ext uri="{BB962C8B-B14F-4D97-AF65-F5344CB8AC3E}">
        <p14:creationId xmlns:p14="http://schemas.microsoft.com/office/powerpoint/2010/main" val="114064229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39416" y="332657"/>
            <a:ext cx="106571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Bibliografia</a:t>
            </a:r>
          </a:p>
          <a:p>
            <a:pPr algn="just"/>
            <a:endParaRPr lang="pt-BR" sz="5400" b="1" dirty="0"/>
          </a:p>
          <a:p>
            <a:pPr algn="just"/>
            <a:r>
              <a:rPr lang="pt-BR" sz="5400" b="1" dirty="0"/>
              <a:t>Revista a Essência da Fé, </a:t>
            </a:r>
            <a:r>
              <a:rPr lang="pt-BR" sz="5400" b="1" i="1" dirty="0"/>
              <a:t>Introdução à Teologia Reformada</a:t>
            </a:r>
            <a:r>
              <a:rPr lang="pt-BR" sz="5400" b="1" dirty="0"/>
              <a:t>, Editora Cultura Cristã.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287688" y="116632"/>
            <a:ext cx="856895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Mas, basta olhar para o método de trabalho de muitos grupos autodenominados cristãos, para constatar que isso acontece hoje com mais frequência do que gostaríamos de admitir.</a:t>
            </a:r>
          </a:p>
        </p:txBody>
      </p:sp>
      <p:pic>
        <p:nvPicPr>
          <p:cNvPr id="17412" name="Picture 4" descr="http://t1.gstatic.com/images?q=tbn:ANd9GcT3f_euSa6DrK8_fI8wpwrsdCeOtG4TUtn6Q-M4zrhqODc2tx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392" y="692696"/>
            <a:ext cx="3012522" cy="4536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2764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07368" y="260649"/>
            <a:ext cx="73448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/>
              <a:t>É difícil crer na mensagem radical de que Deus fez tudo o que era necessário para que o homem alcançasse salvação e nada deixou para que ele fizesse.</a:t>
            </a:r>
          </a:p>
        </p:txBody>
      </p:sp>
      <p:pic>
        <p:nvPicPr>
          <p:cNvPr id="18436" name="Picture 4" descr="http://t2.gstatic.com/images?q=tbn:ANd9GcTfdAahyfvfi28ZBvgklhtRmZ7YqLhBu7c0RGClL4UScCwkbdicAw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6428" y="2204864"/>
            <a:ext cx="3868204" cy="2232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4262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643</TotalTime>
  <Words>2117</Words>
  <Application>Microsoft Office PowerPoint</Application>
  <PresentationFormat>Widescreen</PresentationFormat>
  <Paragraphs>116</Paragraphs>
  <Slides>78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78</vt:i4>
      </vt:variant>
    </vt:vector>
  </HeadingPairs>
  <TitlesOfParts>
    <vt:vector size="83" baseType="lpstr">
      <vt:lpstr>Franklin Gothic Book</vt:lpstr>
      <vt:lpstr>Gill Sans Nova</vt:lpstr>
      <vt:lpstr>Perpetua</vt:lpstr>
      <vt:lpstr>Wingdings 2</vt:lpstr>
      <vt:lpstr>Patrimônio Líquido</vt:lpstr>
      <vt:lpstr>Reforma Protestante</vt:lpstr>
      <vt:lpstr>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1. Sola Scriptura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2. Solus Christus</vt:lpstr>
      <vt:lpstr>2. Solus Christus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3. Sola Gratia</vt:lpstr>
      <vt:lpstr>3. Sola Gratia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4. Sola Fide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5. Soli Deo Gloria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Conclusão</vt:lpstr>
      <vt:lpstr>Apresentação do PowerPoint</vt:lpstr>
      <vt:lpstr>Apresentação do PowerPoint</vt:lpstr>
      <vt:lpstr>Apresentação do PowerPoint</vt:lpstr>
      <vt:lpstr>Aplicação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ESSÊNCIA DA FÉ</dc:title>
  <dc:creator>Luís Roberto Navarro Avellar</dc:creator>
  <cp:lastModifiedBy>Luís Roberto Navarro Avellar</cp:lastModifiedBy>
  <cp:revision>66</cp:revision>
  <dcterms:created xsi:type="dcterms:W3CDTF">2011-02-03T10:55:25Z</dcterms:created>
  <dcterms:modified xsi:type="dcterms:W3CDTF">2020-11-01T02:15:31Z</dcterms:modified>
</cp:coreProperties>
</file>